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Delius Swash Caps"/>
      <p:regular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Playfair Display"/>
      <p:regular r:id="rId50"/>
      <p:bold r:id="rId51"/>
      <p:italic r:id="rId52"/>
      <p:boldItalic r:id="rId53"/>
    </p:embeddedFont>
    <p:embeddedFont>
      <p:font typeface="Sacramento"/>
      <p:regular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Fira Sans Condensed Medium"/>
      <p:regular r:id="rId59"/>
      <p:bold r:id="rId60"/>
      <p:italic r:id="rId61"/>
      <p:boldItalic r:id="rId62"/>
    </p:embeddedFont>
    <p:embeddedFont>
      <p:font typeface="Didact Gothic"/>
      <p:regular r:id="rId63"/>
    </p:embeddedFont>
    <p:embeddedFont>
      <p:font typeface="Red Hat Display"/>
      <p:regular r:id="rId64"/>
      <p:bold r:id="rId65"/>
      <p:italic r:id="rId66"/>
      <p:boldItalic r:id="rId67"/>
    </p:embeddedFont>
    <p:embeddedFont>
      <p:font typeface="Playfair Display SemiBold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B1354B-4936-4CD5-990F-3A38352286C5}">
  <a:tblStyle styleId="{C0B1354B-4936-4CD5-990F-3A3835228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font" Target="fonts/DeliusSwashCap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layfairDisplaySemiBold-boldItalic.fntdata"/><Relationship Id="rId70" Type="http://schemas.openxmlformats.org/officeDocument/2006/relationships/font" Target="fonts/PlayfairDisplay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CondensedMedium-boldItalic.fntdata"/><Relationship Id="rId61" Type="http://schemas.openxmlformats.org/officeDocument/2006/relationships/font" Target="fonts/FiraSansCondensedMedium-italic.fntdata"/><Relationship Id="rId20" Type="http://schemas.openxmlformats.org/officeDocument/2006/relationships/slide" Target="slides/slide15.xml"/><Relationship Id="rId64" Type="http://schemas.openxmlformats.org/officeDocument/2006/relationships/font" Target="fonts/RedHatDisplay-regular.fntdata"/><Relationship Id="rId63" Type="http://schemas.openxmlformats.org/officeDocument/2006/relationships/font" Target="fonts/DidactGothic-regular.fntdata"/><Relationship Id="rId22" Type="http://schemas.openxmlformats.org/officeDocument/2006/relationships/slide" Target="slides/slide17.xml"/><Relationship Id="rId66" Type="http://schemas.openxmlformats.org/officeDocument/2006/relationships/font" Target="fonts/RedHatDisplay-italic.fntdata"/><Relationship Id="rId21" Type="http://schemas.openxmlformats.org/officeDocument/2006/relationships/slide" Target="slides/slide16.xml"/><Relationship Id="rId65" Type="http://schemas.openxmlformats.org/officeDocument/2006/relationships/font" Target="fonts/RedHatDisplay-bold.fntdata"/><Relationship Id="rId24" Type="http://schemas.openxmlformats.org/officeDocument/2006/relationships/slide" Target="slides/slide19.xml"/><Relationship Id="rId68" Type="http://schemas.openxmlformats.org/officeDocument/2006/relationships/font" Target="fonts/PlayfairDisplay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RedHatDisplay-boldItalic.fntdata"/><Relationship Id="rId60" Type="http://schemas.openxmlformats.org/officeDocument/2006/relationships/font" Target="fonts/FiraSansCondensed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layfairDisplay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bold.fntdata"/><Relationship Id="rId50" Type="http://schemas.openxmlformats.org/officeDocument/2006/relationships/font" Target="fonts/PlayfairDisplay-regular.fntdata"/><Relationship Id="rId53" Type="http://schemas.openxmlformats.org/officeDocument/2006/relationships/font" Target="fonts/PlayfairDisplay-boldItalic.fntdata"/><Relationship Id="rId52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Sacramento-regular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FiraSansCondensedMedium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968e08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968e08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6846a9a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6846a9a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e2feeafe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e2feeafe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e2feeafe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e2feeafe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e2feeafe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e2feeafe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e2feeafe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e2feeafe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e2feeafe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ce2feeafe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9ab6d72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9ab6d72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9ab6d726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9ab6d726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e2feeafe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ce2feeafe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e2feeafeb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ce2feeafeb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b13e22b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b13e22b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e2feeafeb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ce2feeafeb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e2feeafeb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e2feeafeb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e2feeafeb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ce2feeafeb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e2feeafeb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ce2feeafeb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e2feeafe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e2feeafe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f73e2b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f73e2b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cf889e5b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cf889e5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9ab6d726b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09ab6d726b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cf7e46af1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cf7e46af1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9ab6d726b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9ab6d726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924d838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924d838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9ab6d72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9ab6d72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ec1c34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ec1c34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ec1c34e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ec1c34e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f7e46a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f7e46a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f7e46af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cf7e46af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f889e5b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f889e5b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f7f081b5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f7f081b5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f7e8a98c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f7e8a98c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9ab6d726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9ab6d726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9ab6d726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9ab6d726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e54852f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e54852f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check Numbers  + annual growth rate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e54852f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e54852f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+ project name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7f081b5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7f081b5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7f081b50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7f081b50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unused boxes/ add major details from each on screen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7f081b50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7f081b50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unused boxes/ add major details from each on screen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e2feeafe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e2feeafe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 rot="-777">
            <a:off x="588450" y="1306707"/>
            <a:ext cx="79671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rot="232">
            <a:off x="2352150" y="3606173"/>
            <a:ext cx="44397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986100" y="11120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976950" y="343610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1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1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144350" y="1184750"/>
            <a:ext cx="68553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756650" y="3305438"/>
            <a:ext cx="56307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hasCustomPrompt="1" type="title"/>
          </p:nvPr>
        </p:nvSpPr>
        <p:spPr>
          <a:xfrm flipH="1">
            <a:off x="1530050" y="1544275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682339" y="2102300"/>
            <a:ext cx="210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2682350" y="1445947"/>
            <a:ext cx="2077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3" type="title"/>
          </p:nvPr>
        </p:nvSpPr>
        <p:spPr>
          <a:xfrm flipH="1">
            <a:off x="1530050" y="325475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2682339" y="3828400"/>
            <a:ext cx="210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5" type="subTitle"/>
          </p:nvPr>
        </p:nvSpPr>
        <p:spPr>
          <a:xfrm>
            <a:off x="2682350" y="3172199"/>
            <a:ext cx="2077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6" type="title"/>
          </p:nvPr>
        </p:nvSpPr>
        <p:spPr>
          <a:xfrm flipH="1">
            <a:off x="5234425" y="1544275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386690" y="2102300"/>
            <a:ext cx="2077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 flipH="1">
            <a:off x="5234425" y="325475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subTitle"/>
          </p:nvPr>
        </p:nvSpPr>
        <p:spPr>
          <a:xfrm>
            <a:off x="6386690" y="3828400"/>
            <a:ext cx="2077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386701" y="3167948"/>
            <a:ext cx="2077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4" type="subTitle"/>
          </p:nvPr>
        </p:nvSpPr>
        <p:spPr>
          <a:xfrm>
            <a:off x="6386723" y="1445947"/>
            <a:ext cx="2077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cxnSp>
        <p:nvCxnSpPr>
          <p:cNvPr id="83" name="Google Shape;83;p13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796650" y="368713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4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4"/>
          <p:cNvSpPr txBox="1"/>
          <p:nvPr>
            <p:ph type="title"/>
          </p:nvPr>
        </p:nvSpPr>
        <p:spPr>
          <a:xfrm>
            <a:off x="2184300" y="2840075"/>
            <a:ext cx="47754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666050" y="1473013"/>
            <a:ext cx="5811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3406650" y="3127476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2" type="subTitle"/>
          </p:nvPr>
        </p:nvSpPr>
        <p:spPr>
          <a:xfrm>
            <a:off x="5858600" y="3127481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3" type="subTitle"/>
          </p:nvPr>
        </p:nvSpPr>
        <p:spPr>
          <a:xfrm>
            <a:off x="585860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4" type="subTitle"/>
          </p:nvPr>
        </p:nvSpPr>
        <p:spPr>
          <a:xfrm>
            <a:off x="954700" y="3127475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5" type="subTitle"/>
          </p:nvPr>
        </p:nvSpPr>
        <p:spPr>
          <a:xfrm>
            <a:off x="95470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6" type="subTitle"/>
          </p:nvPr>
        </p:nvSpPr>
        <p:spPr>
          <a:xfrm>
            <a:off x="340665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cxnSp>
        <p:nvCxnSpPr>
          <p:cNvPr id="99" name="Google Shape;99;p15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5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6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1684692" y="15953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i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684702" y="19970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2" type="title"/>
          </p:nvPr>
        </p:nvSpPr>
        <p:spPr>
          <a:xfrm>
            <a:off x="1684692" y="31229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i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1684702" y="35246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title"/>
          </p:nvPr>
        </p:nvSpPr>
        <p:spPr>
          <a:xfrm>
            <a:off x="4796804" y="15953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i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4796805" y="19970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title"/>
          </p:nvPr>
        </p:nvSpPr>
        <p:spPr>
          <a:xfrm>
            <a:off x="4796804" y="31229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i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4796808" y="35246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116" name="Google Shape;116;p17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>
            <p:ph idx="8"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8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8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6144454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2" type="subTitle"/>
          </p:nvPr>
        </p:nvSpPr>
        <p:spPr>
          <a:xfrm>
            <a:off x="6144455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3" type="subTitle"/>
          </p:nvPr>
        </p:nvSpPr>
        <p:spPr>
          <a:xfrm>
            <a:off x="3523953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4" type="subTitle"/>
          </p:nvPr>
        </p:nvSpPr>
        <p:spPr>
          <a:xfrm>
            <a:off x="3523950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5" type="subTitle"/>
          </p:nvPr>
        </p:nvSpPr>
        <p:spPr>
          <a:xfrm>
            <a:off x="2194300" y="4106750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6" type="subTitle"/>
          </p:nvPr>
        </p:nvSpPr>
        <p:spPr>
          <a:xfrm>
            <a:off x="2194298" y="3630500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7" type="subTitle"/>
          </p:nvPr>
        </p:nvSpPr>
        <p:spPr>
          <a:xfrm>
            <a:off x="4853602" y="4106750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8" type="subTitle"/>
          </p:nvPr>
        </p:nvSpPr>
        <p:spPr>
          <a:xfrm>
            <a:off x="4853602" y="3630500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9" type="subTitle"/>
          </p:nvPr>
        </p:nvSpPr>
        <p:spPr>
          <a:xfrm>
            <a:off x="903450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3" type="subTitle"/>
          </p:nvPr>
        </p:nvSpPr>
        <p:spPr>
          <a:xfrm>
            <a:off x="903442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9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0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8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1441200" y="2262450"/>
            <a:ext cx="6261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000">
                <a:solidFill>
                  <a:schemeClr val="accent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246150" y="3160575"/>
            <a:ext cx="26517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1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1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>
            <p:ph type="title"/>
          </p:nvPr>
        </p:nvSpPr>
        <p:spPr>
          <a:xfrm>
            <a:off x="1942350" y="375150"/>
            <a:ext cx="5259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3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3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flipH="1"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5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5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5"/>
          <p:cNvSpPr txBox="1"/>
          <p:nvPr>
            <p:ph type="title"/>
          </p:nvPr>
        </p:nvSpPr>
        <p:spPr>
          <a:xfrm>
            <a:off x="1461750" y="375150"/>
            <a:ext cx="6220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6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6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>
            <p:ph hasCustomPrompt="1" type="title"/>
          </p:nvPr>
        </p:nvSpPr>
        <p:spPr>
          <a:xfrm flipH="1">
            <a:off x="1153650" y="647125"/>
            <a:ext cx="32382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idx="2" type="title"/>
          </p:nvPr>
        </p:nvSpPr>
        <p:spPr>
          <a:xfrm>
            <a:off x="1153650" y="1860625"/>
            <a:ext cx="4550700" cy="17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1153650" y="3556800"/>
            <a:ext cx="26517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999238" y="1512325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999238" y="1954825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2" type="ctrTitle"/>
          </p:nvPr>
        </p:nvSpPr>
        <p:spPr>
          <a:xfrm>
            <a:off x="3442037" y="1512325"/>
            <a:ext cx="22599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3" type="subTitle"/>
          </p:nvPr>
        </p:nvSpPr>
        <p:spPr>
          <a:xfrm>
            <a:off x="3442037" y="1954825"/>
            <a:ext cx="22599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4" type="ctrTitle"/>
          </p:nvPr>
        </p:nvSpPr>
        <p:spPr>
          <a:xfrm>
            <a:off x="5874036" y="1512325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5" type="subTitle"/>
          </p:nvPr>
        </p:nvSpPr>
        <p:spPr>
          <a:xfrm>
            <a:off x="5874036" y="1954825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81" name="Google Shape;181;p27"/>
          <p:cNvSpPr txBox="1"/>
          <p:nvPr>
            <p:ph idx="6" type="ctrTitle"/>
          </p:nvPr>
        </p:nvSpPr>
        <p:spPr>
          <a:xfrm>
            <a:off x="999238" y="3091600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7" type="subTitle"/>
          </p:nvPr>
        </p:nvSpPr>
        <p:spPr>
          <a:xfrm>
            <a:off x="999263" y="3530202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8" type="ctrTitle"/>
          </p:nvPr>
        </p:nvSpPr>
        <p:spPr>
          <a:xfrm>
            <a:off x="3442036" y="3091600"/>
            <a:ext cx="22599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9" type="subTitle"/>
          </p:nvPr>
        </p:nvSpPr>
        <p:spPr>
          <a:xfrm>
            <a:off x="3442062" y="3530202"/>
            <a:ext cx="22599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3" type="ctrTitle"/>
          </p:nvPr>
        </p:nvSpPr>
        <p:spPr>
          <a:xfrm>
            <a:off x="5874034" y="3091600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1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4" type="subTitle"/>
          </p:nvPr>
        </p:nvSpPr>
        <p:spPr>
          <a:xfrm>
            <a:off x="5874061" y="3530202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187" name="Google Shape;187;p27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7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7"/>
          <p:cNvSpPr txBox="1"/>
          <p:nvPr>
            <p:ph idx="15"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624250" y="1171713"/>
            <a:ext cx="42396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4624250" y="2934988"/>
            <a:ext cx="40950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93" name="Google Shape;193;p28"/>
          <p:cNvCxnSpPr/>
          <p:nvPr/>
        </p:nvCxnSpPr>
        <p:spPr>
          <a:xfrm rot="10800000">
            <a:off x="4910700" y="4933650"/>
            <a:ext cx="4225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8"/>
          <p:cNvSpPr/>
          <p:nvPr/>
        </p:nvSpPr>
        <p:spPr>
          <a:xfrm flipH="1">
            <a:off x="304800" y="-22950"/>
            <a:ext cx="39414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_1_1_1_1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7" name="Google Shape;197;p29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30"/>
          <p:cNvCxnSpPr/>
          <p:nvPr/>
        </p:nvCxnSpPr>
        <p:spPr>
          <a:xfrm>
            <a:off x="0" y="4933638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0"/>
          <p:cNvCxnSpPr/>
          <p:nvPr/>
        </p:nvCxnSpPr>
        <p:spPr>
          <a:xfrm>
            <a:off x="1972200" y="209963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 txBox="1"/>
          <p:nvPr>
            <p:ph hasCustomPrompt="1" type="title"/>
          </p:nvPr>
        </p:nvSpPr>
        <p:spPr>
          <a:xfrm>
            <a:off x="5994497" y="647125"/>
            <a:ext cx="2024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30"/>
          <p:cNvSpPr txBox="1"/>
          <p:nvPr>
            <p:ph idx="2" type="title"/>
          </p:nvPr>
        </p:nvSpPr>
        <p:spPr>
          <a:xfrm flipH="1">
            <a:off x="4300725" y="1860625"/>
            <a:ext cx="3718200" cy="17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 flipH="1">
            <a:off x="5367225" y="3556800"/>
            <a:ext cx="26517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cxnSp>
        <p:nvCxnSpPr>
          <p:cNvPr id="24" name="Google Shape;24;p4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_1_1_1_1_1_1_1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1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1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1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_1_1_1_1_1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3" name="Google Shape;213;p32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2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3"/>
          <p:cNvCxnSpPr/>
          <p:nvPr/>
        </p:nvCxnSpPr>
        <p:spPr>
          <a:xfrm rot="10800000">
            <a:off x="1972200" y="4933638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3"/>
          <p:cNvCxnSpPr/>
          <p:nvPr/>
        </p:nvCxnSpPr>
        <p:spPr>
          <a:xfrm rot="10800000">
            <a:off x="0" y="209963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3"/>
          <p:cNvSpPr txBox="1"/>
          <p:nvPr>
            <p:ph hasCustomPrompt="1"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8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3"/>
          <p:cNvSpPr txBox="1"/>
          <p:nvPr>
            <p:ph idx="2" type="title"/>
          </p:nvPr>
        </p:nvSpPr>
        <p:spPr>
          <a:xfrm>
            <a:off x="900300" y="2262450"/>
            <a:ext cx="73434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1" type="subTitle"/>
          </p:nvPr>
        </p:nvSpPr>
        <p:spPr>
          <a:xfrm>
            <a:off x="3246150" y="3160575"/>
            <a:ext cx="26517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 rot="10800000">
            <a:off x="1972200" y="4933638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4"/>
          <p:cNvCxnSpPr/>
          <p:nvPr/>
        </p:nvCxnSpPr>
        <p:spPr>
          <a:xfrm rot="10800000">
            <a:off x="0" y="209963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1386813" y="3145350"/>
            <a:ext cx="28011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hasCustomPrompt="1" type="title"/>
          </p:nvPr>
        </p:nvSpPr>
        <p:spPr>
          <a:xfrm>
            <a:off x="1652013" y="2526175"/>
            <a:ext cx="2270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1"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4"/>
          <p:cNvSpPr txBox="1"/>
          <p:nvPr>
            <p:ph idx="2" type="subTitle"/>
          </p:nvPr>
        </p:nvSpPr>
        <p:spPr>
          <a:xfrm>
            <a:off x="4956088" y="3172250"/>
            <a:ext cx="28011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hasCustomPrompt="1" idx="3" type="title"/>
          </p:nvPr>
        </p:nvSpPr>
        <p:spPr>
          <a:xfrm>
            <a:off x="5221288" y="2553075"/>
            <a:ext cx="2270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1"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2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877250" y="1552125"/>
            <a:ext cx="30585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877250" y="2554588"/>
            <a:ext cx="30999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33" name="Google Shape;233;p35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5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2">
  <p:cSld name="CUSTOM_9_1_1_1_1_1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6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6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6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721125" y="908075"/>
            <a:ext cx="39741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2" type="body"/>
          </p:nvPr>
        </p:nvSpPr>
        <p:spPr>
          <a:xfrm>
            <a:off x="4804050" y="1915650"/>
            <a:ext cx="3618900" cy="26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_1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721125" y="908075"/>
            <a:ext cx="39741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2" type="body"/>
          </p:nvPr>
        </p:nvSpPr>
        <p:spPr>
          <a:xfrm>
            <a:off x="4804050" y="1969550"/>
            <a:ext cx="36189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5" name="Google Shape;245;p37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7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7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8"/>
          <p:cNvCxnSpPr/>
          <p:nvPr/>
        </p:nvCxnSpPr>
        <p:spPr>
          <a:xfrm>
            <a:off x="0" y="4933638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8"/>
          <p:cNvCxnSpPr/>
          <p:nvPr/>
        </p:nvCxnSpPr>
        <p:spPr>
          <a:xfrm>
            <a:off x="1972200" y="209963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>
            <p:ph type="ctrTitle"/>
          </p:nvPr>
        </p:nvSpPr>
        <p:spPr>
          <a:xfrm>
            <a:off x="2574900" y="309725"/>
            <a:ext cx="39942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2763300" y="1561850"/>
            <a:ext cx="36174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38"/>
          <p:cNvSpPr txBox="1"/>
          <p:nvPr/>
        </p:nvSpPr>
        <p:spPr>
          <a:xfrm>
            <a:off x="2643900" y="3522550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9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9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0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0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694175" y="3600499"/>
            <a:ext cx="25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694172" y="3223700"/>
            <a:ext cx="25719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539432" y="3600499"/>
            <a:ext cx="2571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539425" y="3223700"/>
            <a:ext cx="25719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1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1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41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41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6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6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6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flipH="1">
            <a:off x="1826550" y="-22950"/>
            <a:ext cx="54909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7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7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248350" y="1680150"/>
            <a:ext cx="4647300" cy="21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50675" y="209525"/>
            <a:ext cx="1878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7317400" y="4932687"/>
            <a:ext cx="1839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1137450" y="1028700"/>
            <a:ext cx="68691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9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97050" y="966813"/>
            <a:ext cx="32466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697038" y="2732188"/>
            <a:ext cx="34437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6" name="Google Shape;56;p9"/>
          <p:cNvCxnSpPr/>
          <p:nvPr/>
        </p:nvCxnSpPr>
        <p:spPr>
          <a:xfrm>
            <a:off x="0" y="4933650"/>
            <a:ext cx="4225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9"/>
          <p:cNvSpPr/>
          <p:nvPr/>
        </p:nvSpPr>
        <p:spPr>
          <a:xfrm>
            <a:off x="4890300" y="-22950"/>
            <a:ext cx="39414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0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0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 txBox="1"/>
          <p:nvPr>
            <p:ph type="title"/>
          </p:nvPr>
        </p:nvSpPr>
        <p:spPr>
          <a:xfrm>
            <a:off x="4445825" y="361825"/>
            <a:ext cx="34686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www.pwc.com/us/en/industries/industrial-products/library/automotive-industry-trends.html" TargetMode="External"/><Relationship Id="rId5" Type="http://schemas.openxmlformats.org/officeDocument/2006/relationships/hyperlink" Target="https://www.spglobal.com/mobility/en/topic/electric-vehicle-trend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ctrTitle"/>
          </p:nvPr>
        </p:nvSpPr>
        <p:spPr>
          <a:xfrm rot="-777">
            <a:off x="588450" y="1283732"/>
            <a:ext cx="79671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GreenWheel RideE Marketing Strategy</a:t>
            </a:r>
            <a:r>
              <a:rPr lang="en" sz="4800">
                <a:solidFill>
                  <a:schemeClr val="accent3"/>
                </a:solidFill>
              </a:rPr>
              <a:t> </a:t>
            </a:r>
            <a:r>
              <a:rPr lang="en" sz="4800"/>
              <a:t>Project</a:t>
            </a:r>
            <a:endParaRPr sz="4800">
              <a:solidFill>
                <a:schemeClr val="accent3"/>
              </a:solidFill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4">
            <a:alphaModFix/>
          </a:blip>
          <a:srcRect b="0" l="12472" r="12480" t="0"/>
          <a:stretch/>
        </p:blipFill>
        <p:spPr>
          <a:xfrm>
            <a:off x="672775" y="3606025"/>
            <a:ext cx="1106100" cy="110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672775" y="4712125"/>
            <a:ext cx="1199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Shreya Shreya</a:t>
            </a:r>
            <a:b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Project Coordinator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5">
            <a:alphaModFix/>
          </a:blip>
          <a:srcRect b="0" l="16370" r="16370" t="0"/>
          <a:stretch/>
        </p:blipFill>
        <p:spPr>
          <a:xfrm>
            <a:off x="2261000" y="3581775"/>
            <a:ext cx="1106100" cy="110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6">
            <a:alphaModFix/>
          </a:blip>
          <a:srcRect b="0" l="16370" r="16370" t="0"/>
          <a:stretch/>
        </p:blipFill>
        <p:spPr>
          <a:xfrm>
            <a:off x="4018950" y="3606025"/>
            <a:ext cx="1106100" cy="110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b="0" l="16370" r="16370" t="0"/>
          <a:stretch/>
        </p:blipFill>
        <p:spPr>
          <a:xfrm>
            <a:off x="5610138" y="3581775"/>
            <a:ext cx="1106100" cy="110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2214200" y="4712125"/>
            <a:ext cx="1199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Ky Anh Nguyen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Financial Analyst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4018950" y="4657575"/>
            <a:ext cx="1199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Xinwei Huang (Kaitlyn)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Market Research Analyst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5657400" y="4657575"/>
            <a:ext cx="1199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Madina Abbassova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Marketing and Communication lead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7201325" y="4657575"/>
            <a:ext cx="1199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Sejal Khadkikar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Project Development Specialist</a:t>
            </a:r>
            <a:endParaRPr sz="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8">
            <a:alphaModFix/>
          </a:blip>
          <a:srcRect b="1681" l="0" r="0" t="1681"/>
          <a:stretch/>
        </p:blipFill>
        <p:spPr>
          <a:xfrm>
            <a:off x="7201325" y="3567825"/>
            <a:ext cx="1134600" cy="113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2350" y="59200"/>
            <a:ext cx="1025275" cy="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/>
          <p:nvPr/>
        </p:nvSpPr>
        <p:spPr>
          <a:xfrm>
            <a:off x="4582325" y="644540"/>
            <a:ext cx="3780900" cy="385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1"/>
          <p:cNvSpPr txBox="1"/>
          <p:nvPr>
            <p:ph type="title"/>
          </p:nvPr>
        </p:nvSpPr>
        <p:spPr>
          <a:xfrm>
            <a:off x="323575" y="88375"/>
            <a:ext cx="41277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Level Project Scope </a:t>
            </a:r>
            <a:endParaRPr b="1"/>
          </a:p>
        </p:txBody>
      </p:sp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274925" y="1029450"/>
            <a:ext cx="4127700" cy="19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●"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Launch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an electric motorbike line, the 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GreenWheel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RideE that meets sales target of 12,000 unit for 1st year, (1% of last year’s overall  USA electric vehicle sales)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●"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Create and execute marketing strategies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●"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Conduct market research and craft branding campaigns.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●"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Focus on market penetration and consumer engagement.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●"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Align with sustainability goals and enhance 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GreenWheel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's market position.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5" name="Google Shape;405;p51"/>
          <p:cNvPicPr preferRelativeResize="0"/>
          <p:nvPr/>
        </p:nvPicPr>
        <p:blipFill rotWithShape="1">
          <a:blip r:embed="rId3">
            <a:alphaModFix/>
          </a:blip>
          <a:srcRect b="0" l="34240" r="0" t="0"/>
          <a:stretch/>
        </p:blipFill>
        <p:spPr>
          <a:xfrm>
            <a:off x="4719670" y="793564"/>
            <a:ext cx="3506212" cy="355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/>
          <p:nvPr/>
        </p:nvSpPr>
        <p:spPr>
          <a:xfrm>
            <a:off x="1631842" y="1015075"/>
            <a:ext cx="639300" cy="605100"/>
          </a:xfrm>
          <a:prstGeom prst="roundRect">
            <a:avLst>
              <a:gd fmla="val 0" name="adj"/>
            </a:avLst>
          </a:prstGeom>
          <a:solidFill>
            <a:srgbClr val="000546">
              <a:alpha val="392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/>
          <p:nvPr/>
        </p:nvSpPr>
        <p:spPr>
          <a:xfrm>
            <a:off x="4252350" y="1015075"/>
            <a:ext cx="639300" cy="605100"/>
          </a:xfrm>
          <a:prstGeom prst="roundRect">
            <a:avLst>
              <a:gd fmla="val 0" name="adj"/>
            </a:avLst>
          </a:prstGeom>
          <a:solidFill>
            <a:srgbClr val="000546">
              <a:alpha val="392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6872855" y="1015075"/>
            <a:ext cx="639300" cy="605100"/>
          </a:xfrm>
          <a:prstGeom prst="roundRect">
            <a:avLst>
              <a:gd fmla="val 0" name="adj"/>
            </a:avLst>
          </a:prstGeom>
          <a:solidFill>
            <a:srgbClr val="000546">
              <a:alpha val="392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2"/>
          <p:cNvSpPr/>
          <p:nvPr/>
        </p:nvSpPr>
        <p:spPr>
          <a:xfrm>
            <a:off x="4294298" y="2934716"/>
            <a:ext cx="639300" cy="605100"/>
          </a:xfrm>
          <a:prstGeom prst="roundRect">
            <a:avLst>
              <a:gd fmla="val 0" name="adj"/>
            </a:avLst>
          </a:prstGeom>
          <a:solidFill>
            <a:srgbClr val="000546">
              <a:alpha val="392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3565900" y="4106750"/>
            <a:ext cx="20961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Foster communication with frequent team check-ins and updates.</a:t>
            </a:r>
            <a:endParaRPr/>
          </a:p>
        </p:txBody>
      </p:sp>
      <p:sp>
        <p:nvSpPr>
          <p:cNvPr id="415" name="Google Shape;415;p52"/>
          <p:cNvSpPr txBox="1"/>
          <p:nvPr>
            <p:ph idx="1" type="subTitle"/>
          </p:nvPr>
        </p:nvSpPr>
        <p:spPr>
          <a:xfrm>
            <a:off x="6144454" y="2161775"/>
            <a:ext cx="2096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Leverage project management tool</a:t>
            </a:r>
            <a:endParaRPr sz="1200"/>
          </a:p>
        </p:txBody>
      </p:sp>
      <p:sp>
        <p:nvSpPr>
          <p:cNvPr id="416" name="Google Shape;416;p52"/>
          <p:cNvSpPr txBox="1"/>
          <p:nvPr>
            <p:ph idx="2" type="subTitle"/>
          </p:nvPr>
        </p:nvSpPr>
        <p:spPr>
          <a:xfrm>
            <a:off x="6144455" y="1692875"/>
            <a:ext cx="2096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Allocating Resource effectively </a:t>
            </a:r>
            <a:endParaRPr sz="1200"/>
          </a:p>
        </p:txBody>
      </p:sp>
      <p:sp>
        <p:nvSpPr>
          <p:cNvPr id="417" name="Google Shape;417;p52"/>
          <p:cNvSpPr txBox="1"/>
          <p:nvPr>
            <p:ph idx="3" type="subTitle"/>
          </p:nvPr>
        </p:nvSpPr>
        <p:spPr>
          <a:xfrm>
            <a:off x="3523953" y="2161775"/>
            <a:ext cx="2096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Transparent Communication plan </a:t>
            </a:r>
            <a:endParaRPr sz="1200"/>
          </a:p>
        </p:txBody>
      </p:sp>
      <p:sp>
        <p:nvSpPr>
          <p:cNvPr id="418" name="Google Shape;418;p52"/>
          <p:cNvSpPr txBox="1"/>
          <p:nvPr>
            <p:ph idx="4" type="subTitle"/>
          </p:nvPr>
        </p:nvSpPr>
        <p:spPr>
          <a:xfrm>
            <a:off x="3523950" y="1692875"/>
            <a:ext cx="2096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Balancing </a:t>
            </a:r>
            <a:r>
              <a:rPr lang="en" sz="1100"/>
              <a:t>stakeholder </a:t>
            </a:r>
            <a:r>
              <a:rPr lang="en" sz="1100"/>
              <a:t>expectation and project goals</a:t>
            </a:r>
            <a:endParaRPr sz="1100"/>
          </a:p>
        </p:txBody>
      </p:sp>
      <p:sp>
        <p:nvSpPr>
          <p:cNvPr id="419" name="Google Shape;419;p52"/>
          <p:cNvSpPr txBox="1"/>
          <p:nvPr>
            <p:ph idx="6" type="subTitle"/>
          </p:nvPr>
        </p:nvSpPr>
        <p:spPr>
          <a:xfrm>
            <a:off x="3565898" y="3630500"/>
            <a:ext cx="2096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Maintaining team Collaboration</a:t>
            </a:r>
            <a:endParaRPr sz="1200"/>
          </a:p>
        </p:txBody>
      </p:sp>
      <p:sp>
        <p:nvSpPr>
          <p:cNvPr id="420" name="Google Shape;420;p52"/>
          <p:cNvSpPr txBox="1"/>
          <p:nvPr>
            <p:ph idx="9" type="subTitle"/>
          </p:nvPr>
        </p:nvSpPr>
        <p:spPr>
          <a:xfrm>
            <a:off x="903450" y="2161775"/>
            <a:ext cx="20961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 flexible strategy and stay agile with responsive plan</a:t>
            </a:r>
            <a:endParaRPr sz="1200"/>
          </a:p>
        </p:txBody>
      </p:sp>
      <p:sp>
        <p:nvSpPr>
          <p:cNvPr id="421" name="Google Shape;421;p52"/>
          <p:cNvSpPr txBox="1"/>
          <p:nvPr>
            <p:ph idx="13" type="subTitle"/>
          </p:nvPr>
        </p:nvSpPr>
        <p:spPr>
          <a:xfrm>
            <a:off x="903442" y="1692875"/>
            <a:ext cx="2096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Adjusting</a:t>
            </a:r>
            <a:r>
              <a:rPr lang="en" sz="1200"/>
              <a:t> to market changes</a:t>
            </a:r>
            <a:endParaRPr sz="1200"/>
          </a:p>
        </p:txBody>
      </p:sp>
      <p:sp>
        <p:nvSpPr>
          <p:cNvPr id="422" name="Google Shape;422;p52"/>
          <p:cNvSpPr txBox="1"/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Scope Management Challenges and Recommendations</a:t>
            </a:r>
            <a:endParaRPr sz="2200"/>
          </a:p>
        </p:txBody>
      </p:sp>
      <p:grpSp>
        <p:nvGrpSpPr>
          <p:cNvPr id="423" name="Google Shape;423;p52"/>
          <p:cNvGrpSpPr/>
          <p:nvPr/>
        </p:nvGrpSpPr>
        <p:grpSpPr>
          <a:xfrm>
            <a:off x="4422579" y="3075198"/>
            <a:ext cx="382737" cy="324136"/>
            <a:chOff x="6671087" y="2009304"/>
            <a:chExt cx="332757" cy="281833"/>
          </a:xfrm>
        </p:grpSpPr>
        <p:sp>
          <p:nvSpPr>
            <p:cNvPr id="424" name="Google Shape;424;p52"/>
            <p:cNvSpPr/>
            <p:nvPr/>
          </p:nvSpPr>
          <p:spPr>
            <a:xfrm>
              <a:off x="6671087" y="2023658"/>
              <a:ext cx="331993" cy="267478"/>
            </a:xfrm>
            <a:custGeom>
              <a:rect b="b" l="l" r="r" t="t"/>
              <a:pathLst>
                <a:path extrusionOk="0" h="8404" w="10431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6965173" y="2009304"/>
              <a:ext cx="38670" cy="27181"/>
            </a:xfrm>
            <a:custGeom>
              <a:rect b="b" l="l" r="r" t="t"/>
              <a:pathLst>
                <a:path extrusionOk="0" h="854" w="1215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52"/>
          <p:cNvSpPr/>
          <p:nvPr/>
        </p:nvSpPr>
        <p:spPr>
          <a:xfrm>
            <a:off x="4364517" y="1128140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52"/>
          <p:cNvGrpSpPr/>
          <p:nvPr/>
        </p:nvGrpSpPr>
        <p:grpSpPr>
          <a:xfrm>
            <a:off x="1744029" y="1122586"/>
            <a:ext cx="414947" cy="386585"/>
            <a:chOff x="2185128" y="2427549"/>
            <a:chExt cx="382758" cy="356595"/>
          </a:xfrm>
        </p:grpSpPr>
        <p:sp>
          <p:nvSpPr>
            <p:cNvPr id="428" name="Google Shape;428;p52"/>
            <p:cNvSpPr/>
            <p:nvPr/>
          </p:nvSpPr>
          <p:spPr>
            <a:xfrm>
              <a:off x="2313584" y="2612467"/>
              <a:ext cx="119417" cy="103853"/>
            </a:xfrm>
            <a:custGeom>
              <a:rect b="b" l="l" r="r" t="t"/>
              <a:pathLst>
                <a:path extrusionOk="0" h="3263" w="3752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2311706" y="2427549"/>
              <a:ext cx="129633" cy="171327"/>
            </a:xfrm>
            <a:custGeom>
              <a:rect b="b" l="l" r="r" t="t"/>
              <a:pathLst>
                <a:path extrusionOk="0" h="5383" w="4073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2438252" y="2611703"/>
              <a:ext cx="129633" cy="172441"/>
            </a:xfrm>
            <a:custGeom>
              <a:rect b="b" l="l" r="r" t="t"/>
              <a:pathLst>
                <a:path extrusionOk="0" h="5418" w="4073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2185128" y="2611703"/>
              <a:ext cx="130015" cy="172441"/>
            </a:xfrm>
            <a:custGeom>
              <a:rect b="b" l="l" r="r" t="t"/>
              <a:pathLst>
                <a:path extrusionOk="0" h="5418" w="4085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52"/>
          <p:cNvGrpSpPr/>
          <p:nvPr/>
        </p:nvGrpSpPr>
        <p:grpSpPr>
          <a:xfrm>
            <a:off x="6985035" y="1130730"/>
            <a:ext cx="414940" cy="373791"/>
            <a:chOff x="3988156" y="3380210"/>
            <a:chExt cx="353954" cy="318880"/>
          </a:xfrm>
        </p:grpSpPr>
        <p:sp>
          <p:nvSpPr>
            <p:cNvPr id="433" name="Google Shape;433;p52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53"/>
          <p:cNvGraphicFramePr/>
          <p:nvPr/>
        </p:nvGraphicFramePr>
        <p:xfrm>
          <a:off x="217533" y="935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883425"/>
                <a:gridCol w="1196050"/>
                <a:gridCol w="1173025"/>
                <a:gridCol w="1221525"/>
                <a:gridCol w="1270000"/>
                <a:gridCol w="906475"/>
              </a:tblGrid>
              <a:tr h="54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Tasks/ Roles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Shreya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(Project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Coordinator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Ky Anh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(Financial Analyst)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Kaitlyn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(Market Research Analyst)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Sejal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(Product Development Specialist)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Madina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(Marketing and </a:t>
                      </a:r>
                      <a:b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</a:b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Communication Lead)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Project Plan Development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Task </a:t>
                      </a: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delegation</a:t>
                      </a: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&amp; Scheduling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Progress Tracking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Stakeholder Communications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Cost Analysis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Budgeting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Financial Forecasting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 demand Analysis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Competitor Analysis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3" name="Google Shape;443;p53"/>
          <p:cNvSpPr txBox="1"/>
          <p:nvPr>
            <p:ph type="title"/>
          </p:nvPr>
        </p:nvSpPr>
        <p:spPr>
          <a:xfrm>
            <a:off x="796650" y="1146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Responsibility Matrix</a:t>
            </a:r>
            <a:endParaRPr/>
          </a:p>
        </p:txBody>
      </p:sp>
      <p:sp>
        <p:nvSpPr>
          <p:cNvPr id="444" name="Google Shape;444;p53"/>
          <p:cNvSpPr txBox="1"/>
          <p:nvPr/>
        </p:nvSpPr>
        <p:spPr>
          <a:xfrm>
            <a:off x="855200" y="4608975"/>
            <a:ext cx="81606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P : Primary										     S : Secondary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" name="Google Shape;449;p54"/>
          <p:cNvGraphicFramePr/>
          <p:nvPr/>
        </p:nvGraphicFramePr>
        <p:xfrm>
          <a:off x="246758" y="8746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883425"/>
                <a:gridCol w="1196050"/>
                <a:gridCol w="1173025"/>
                <a:gridCol w="1221525"/>
                <a:gridCol w="1270000"/>
                <a:gridCol w="906475"/>
              </a:tblGrid>
              <a:tr h="54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Tasks/ Roles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Shreya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(Project Coordinator)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Ky Anh</a:t>
                      </a:r>
                      <a:endParaRPr b="1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(Financial Analyst)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Kaitlyn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(Market Research Analyst)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Sejal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(Product Development Specialist)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Madina </a:t>
                      </a: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(Marketing and </a:t>
                      </a:r>
                      <a:b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</a:br>
                      <a:r>
                        <a:rPr b="1" lang="en" sz="7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Communication Lead)</a:t>
                      </a:r>
                      <a:endParaRPr b="1" sz="7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Pricing Strategy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Design and Feature Development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Sustainability Integration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Marketing Plan development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Launch Event Planning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 Penetration Strategy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Communication Strategy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0" name="Google Shape;450;p54"/>
          <p:cNvSpPr txBox="1"/>
          <p:nvPr>
            <p:ph type="title"/>
          </p:nvPr>
        </p:nvSpPr>
        <p:spPr>
          <a:xfrm>
            <a:off x="796650" y="1146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Responsibility Matrix</a:t>
            </a:r>
            <a:endParaRPr/>
          </a:p>
        </p:txBody>
      </p:sp>
      <p:sp>
        <p:nvSpPr>
          <p:cNvPr id="451" name="Google Shape;451;p54"/>
          <p:cNvSpPr txBox="1"/>
          <p:nvPr/>
        </p:nvSpPr>
        <p:spPr>
          <a:xfrm>
            <a:off x="491700" y="4554450"/>
            <a:ext cx="81606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 : Primary										     S : Secondary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796650" y="428150"/>
            <a:ext cx="7550700" cy="473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StakeHolder Interest Grid</a:t>
            </a:r>
            <a:endParaRPr b="1"/>
          </a:p>
        </p:txBody>
      </p:sp>
      <p:sp>
        <p:nvSpPr>
          <p:cNvPr id="457" name="Google Shape;457;p55"/>
          <p:cNvSpPr/>
          <p:nvPr/>
        </p:nvSpPr>
        <p:spPr>
          <a:xfrm>
            <a:off x="796650" y="4324250"/>
            <a:ext cx="7550700" cy="2211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Low 						           Interest				                    	High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8" name="Google Shape;458;p55"/>
          <p:cNvSpPr/>
          <p:nvPr/>
        </p:nvSpPr>
        <p:spPr>
          <a:xfrm rot="-5400000">
            <a:off x="-1147500" y="2486300"/>
            <a:ext cx="3423000" cy="252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Low		    Power		    High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59" name="Google Shape;459;p55"/>
          <p:cNvCxnSpPr>
            <a:stCxn id="458" idx="2"/>
          </p:cNvCxnSpPr>
          <p:nvPr/>
        </p:nvCxnSpPr>
        <p:spPr>
          <a:xfrm>
            <a:off x="690450" y="2612750"/>
            <a:ext cx="7592400" cy="4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5"/>
          <p:cNvCxnSpPr>
            <a:stCxn id="461" idx="0"/>
            <a:endCxn id="457" idx="0"/>
          </p:cNvCxnSpPr>
          <p:nvPr/>
        </p:nvCxnSpPr>
        <p:spPr>
          <a:xfrm>
            <a:off x="4535700" y="1006550"/>
            <a:ext cx="36300" cy="331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55"/>
          <p:cNvSpPr txBox="1"/>
          <p:nvPr/>
        </p:nvSpPr>
        <p:spPr>
          <a:xfrm>
            <a:off x="1613800" y="1004300"/>
            <a:ext cx="1496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Keep Satisfied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5678925" y="1004300"/>
            <a:ext cx="1435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Manage Closely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1979175" y="2744925"/>
            <a:ext cx="118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Monitor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5890975" y="2770100"/>
            <a:ext cx="1329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Keep Informed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4664175" y="1464725"/>
            <a:ext cx="3465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GreenWheels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Senior management team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 team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Investors and Shareholders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Sales team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Marketing Agencies/ Consultants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944663" y="1379875"/>
            <a:ext cx="3465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Regulatory bodies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Suppliers and Vendors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4697613" y="3188063"/>
            <a:ext cx="3465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Environmental Groups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Community leaders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 Community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service team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944675" y="3155825"/>
            <a:ext cx="3465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Dealers and Retailers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Marketing and advertising partners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Non-target market consumers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General public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p56"/>
          <p:cNvGraphicFramePr/>
          <p:nvPr/>
        </p:nvGraphicFramePr>
        <p:xfrm>
          <a:off x="98233" y="747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1001075"/>
                <a:gridCol w="1461900"/>
                <a:gridCol w="1003325"/>
                <a:gridCol w="1189950"/>
                <a:gridCol w="653225"/>
                <a:gridCol w="653050"/>
                <a:gridCol w="727975"/>
                <a:gridCol w="757325"/>
                <a:gridCol w="722700"/>
                <a:gridCol w="738350"/>
              </a:tblGrid>
              <a:tr h="4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Activity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Description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Duration (in weeks)</a:t>
                      </a:r>
                      <a:endParaRPr b="1" sz="9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Predecessors 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EST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EFT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LST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LFT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Total Float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Free Float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 Research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Product Positioning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Marketing Strategy Development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Creative Development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Campaign Setup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C,D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Launch Marketing Campaign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G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Evaluation</a:t>
                      </a:r>
                      <a:endParaRPr b="1" sz="1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5" name="Google Shape;475;p56"/>
          <p:cNvSpPr txBox="1"/>
          <p:nvPr>
            <p:ph type="title"/>
          </p:nvPr>
        </p:nvSpPr>
        <p:spPr>
          <a:xfrm>
            <a:off x="796650" y="1146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Management </a:t>
            </a:r>
            <a:endParaRPr/>
          </a:p>
        </p:txBody>
      </p:sp>
      <p:sp>
        <p:nvSpPr>
          <p:cNvPr id="476" name="Google Shape;476;p56"/>
          <p:cNvSpPr txBox="1"/>
          <p:nvPr/>
        </p:nvSpPr>
        <p:spPr>
          <a:xfrm>
            <a:off x="251000" y="4245400"/>
            <a:ext cx="62124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Critical path : A→ B → D → E → F→ 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length : 5.5 months  (24 weeks)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p57"/>
          <p:cNvGraphicFramePr/>
          <p:nvPr/>
        </p:nvGraphicFramePr>
        <p:xfrm>
          <a:off x="129265" y="7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75517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Steps</a:t>
                      </a:r>
                      <a:endParaRPr b="1" sz="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0-4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A. Market Research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B. Product Positioning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C. Marketing Strategy development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D. Creative Development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E. Campaign Setup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F. Launch Campaign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G. Evaluation</a:t>
                      </a:r>
                      <a:endParaRPr b="1"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2" name="Google Shape;482;p57"/>
          <p:cNvSpPr/>
          <p:nvPr/>
        </p:nvSpPr>
        <p:spPr>
          <a:xfrm>
            <a:off x="930325" y="1194150"/>
            <a:ext cx="2889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7"/>
          <p:cNvSpPr txBox="1"/>
          <p:nvPr>
            <p:ph type="title"/>
          </p:nvPr>
        </p:nvSpPr>
        <p:spPr>
          <a:xfrm>
            <a:off x="796650" y="1446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trategic planning</a:t>
            </a:r>
            <a:r>
              <a:rPr lang="en"/>
              <a:t> project plan</a:t>
            </a:r>
            <a:endParaRPr/>
          </a:p>
        </p:txBody>
      </p:sp>
      <p:sp>
        <p:nvSpPr>
          <p:cNvPr id="484" name="Google Shape;484;p57"/>
          <p:cNvSpPr/>
          <p:nvPr/>
        </p:nvSpPr>
        <p:spPr>
          <a:xfrm>
            <a:off x="1219225" y="1613475"/>
            <a:ext cx="15495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7"/>
          <p:cNvSpPr/>
          <p:nvPr/>
        </p:nvSpPr>
        <p:spPr>
          <a:xfrm>
            <a:off x="2768725" y="2160225"/>
            <a:ext cx="1178400" cy="1332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>
            <a:off x="2798700" y="3020825"/>
            <a:ext cx="15315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4330100" y="3566050"/>
            <a:ext cx="11484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7"/>
          <p:cNvSpPr/>
          <p:nvPr/>
        </p:nvSpPr>
        <p:spPr>
          <a:xfrm>
            <a:off x="5478650" y="4100650"/>
            <a:ext cx="22971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/>
          <p:nvPr/>
        </p:nvSpPr>
        <p:spPr>
          <a:xfrm>
            <a:off x="7775750" y="4379725"/>
            <a:ext cx="1110600" cy="133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7"/>
          <p:cNvSpPr/>
          <p:nvPr/>
        </p:nvSpPr>
        <p:spPr>
          <a:xfrm>
            <a:off x="129225" y="735350"/>
            <a:ext cx="8795100" cy="398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57"/>
          <p:cNvCxnSpPr/>
          <p:nvPr/>
        </p:nvCxnSpPr>
        <p:spPr>
          <a:xfrm>
            <a:off x="1233900" y="1260525"/>
            <a:ext cx="2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7"/>
          <p:cNvCxnSpPr/>
          <p:nvPr/>
        </p:nvCxnSpPr>
        <p:spPr>
          <a:xfrm>
            <a:off x="1446250" y="1266600"/>
            <a:ext cx="6000" cy="3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57"/>
          <p:cNvCxnSpPr/>
          <p:nvPr/>
        </p:nvCxnSpPr>
        <p:spPr>
          <a:xfrm>
            <a:off x="2774725" y="1677525"/>
            <a:ext cx="358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7"/>
          <p:cNvCxnSpPr/>
          <p:nvPr/>
        </p:nvCxnSpPr>
        <p:spPr>
          <a:xfrm>
            <a:off x="2950825" y="1679150"/>
            <a:ext cx="6000" cy="2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7"/>
          <p:cNvCxnSpPr/>
          <p:nvPr/>
        </p:nvCxnSpPr>
        <p:spPr>
          <a:xfrm rot="10800000">
            <a:off x="2180325" y="1964275"/>
            <a:ext cx="7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7"/>
          <p:cNvCxnSpPr/>
          <p:nvPr/>
        </p:nvCxnSpPr>
        <p:spPr>
          <a:xfrm>
            <a:off x="2183563" y="1964275"/>
            <a:ext cx="0" cy="1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7"/>
          <p:cNvCxnSpPr/>
          <p:nvPr/>
        </p:nvCxnSpPr>
        <p:spPr>
          <a:xfrm>
            <a:off x="2180325" y="3087425"/>
            <a:ext cx="5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57"/>
          <p:cNvCxnSpPr/>
          <p:nvPr/>
        </p:nvCxnSpPr>
        <p:spPr>
          <a:xfrm>
            <a:off x="3138925" y="1677525"/>
            <a:ext cx="6000" cy="4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57"/>
          <p:cNvCxnSpPr/>
          <p:nvPr/>
        </p:nvCxnSpPr>
        <p:spPr>
          <a:xfrm>
            <a:off x="3976125" y="2231225"/>
            <a:ext cx="8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7"/>
          <p:cNvCxnSpPr/>
          <p:nvPr/>
        </p:nvCxnSpPr>
        <p:spPr>
          <a:xfrm>
            <a:off x="4831550" y="2231225"/>
            <a:ext cx="12300" cy="13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7"/>
          <p:cNvCxnSpPr/>
          <p:nvPr/>
        </p:nvCxnSpPr>
        <p:spPr>
          <a:xfrm>
            <a:off x="4588975" y="3092725"/>
            <a:ext cx="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7"/>
          <p:cNvCxnSpPr/>
          <p:nvPr/>
        </p:nvCxnSpPr>
        <p:spPr>
          <a:xfrm>
            <a:off x="4352275" y="3092725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7"/>
          <p:cNvCxnSpPr>
            <a:stCxn id="487" idx="3"/>
          </p:cNvCxnSpPr>
          <p:nvPr/>
        </p:nvCxnSpPr>
        <p:spPr>
          <a:xfrm>
            <a:off x="5478500" y="3632650"/>
            <a:ext cx="32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7"/>
          <p:cNvCxnSpPr/>
          <p:nvPr/>
        </p:nvCxnSpPr>
        <p:spPr>
          <a:xfrm>
            <a:off x="5804600" y="3639100"/>
            <a:ext cx="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57"/>
          <p:cNvCxnSpPr>
            <a:stCxn id="488" idx="3"/>
          </p:cNvCxnSpPr>
          <p:nvPr/>
        </p:nvCxnSpPr>
        <p:spPr>
          <a:xfrm flipH="1" rot="10800000">
            <a:off x="7775750" y="4166650"/>
            <a:ext cx="194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7"/>
          <p:cNvCxnSpPr/>
          <p:nvPr/>
        </p:nvCxnSpPr>
        <p:spPr>
          <a:xfrm>
            <a:off x="7964350" y="4172625"/>
            <a:ext cx="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/>
          <p:nvPr/>
        </p:nvSpPr>
        <p:spPr>
          <a:xfrm>
            <a:off x="663450" y="1781084"/>
            <a:ext cx="1817100" cy="887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</a:t>
            </a: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Management 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663450" y="2912125"/>
            <a:ext cx="1817100" cy="73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  Market Research 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3" name="Google Shape;513;p58"/>
          <p:cNvSpPr/>
          <p:nvPr/>
        </p:nvSpPr>
        <p:spPr>
          <a:xfrm>
            <a:off x="663450" y="3805025"/>
            <a:ext cx="1817100" cy="852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 Financial Management 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4" name="Google Shape;514;p58"/>
          <p:cNvSpPr/>
          <p:nvPr/>
        </p:nvSpPr>
        <p:spPr>
          <a:xfrm>
            <a:off x="2611075" y="845400"/>
            <a:ext cx="2810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5" name="Google Shape;515;p58"/>
          <p:cNvSpPr/>
          <p:nvPr/>
        </p:nvSpPr>
        <p:spPr>
          <a:xfrm>
            <a:off x="5573025" y="845400"/>
            <a:ext cx="2774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Description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p58"/>
          <p:cNvSpPr txBox="1"/>
          <p:nvPr>
            <p:ph type="title"/>
          </p:nvPr>
        </p:nvSpPr>
        <p:spPr>
          <a:xfrm>
            <a:off x="796650" y="1567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Communication Plan : </a:t>
            </a:r>
            <a:r>
              <a:rPr lang="en"/>
              <a:t>Tools</a:t>
            </a:r>
            <a:endParaRPr/>
          </a:p>
        </p:txBody>
      </p:sp>
      <p:graphicFrame>
        <p:nvGraphicFramePr>
          <p:cNvPr id="517" name="Google Shape;517;p58"/>
          <p:cNvGraphicFramePr/>
          <p:nvPr/>
        </p:nvGraphicFramePr>
        <p:xfrm>
          <a:off x="2572375" y="149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909625"/>
                <a:gridCol w="2907625"/>
              </a:tblGrid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Trello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Manages tasks, sets deadlines, assigns responsibilities, and tracks progress.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Microsoft Project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Creates Gantt charts, schedules projects, allocates resources, and monitors tasks.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Smartsheet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Combines spreadsheets and project management tools for collaboration and progress tracking.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Google Analytics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Analyze market trends, competitors, and SEO insights.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SurveyMonkey &amp; Typeform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Gather consumer feedback and preferences via surveys.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QuickBooks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Helps manage project budgets, expenditures, and financial reporting.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Microsoft Excel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Versatile for budget tracking, financial forecasting, and scenario analysis.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/>
          <p:nvPr/>
        </p:nvSpPr>
        <p:spPr>
          <a:xfrm>
            <a:off x="536200" y="1497475"/>
            <a:ext cx="1899000" cy="852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Marketing Strategy and Execution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536200" y="2493525"/>
            <a:ext cx="1921800" cy="73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Design and Creative tools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536200" y="3387475"/>
            <a:ext cx="1921500" cy="852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6. </a:t>
            </a: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Collaboration - Communication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2611075" y="845400"/>
            <a:ext cx="2810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5573025" y="845400"/>
            <a:ext cx="2774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Descriptions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7" name="Google Shape;527;p59"/>
          <p:cNvSpPr txBox="1"/>
          <p:nvPr>
            <p:ph type="title"/>
          </p:nvPr>
        </p:nvSpPr>
        <p:spPr>
          <a:xfrm>
            <a:off x="796650" y="1567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Communication Plan : </a:t>
            </a:r>
            <a:r>
              <a:rPr lang="en"/>
              <a:t>Tools</a:t>
            </a:r>
            <a:endParaRPr/>
          </a:p>
        </p:txBody>
      </p:sp>
      <p:graphicFrame>
        <p:nvGraphicFramePr>
          <p:cNvPr id="528" name="Google Shape;528;p59"/>
          <p:cNvGraphicFramePr/>
          <p:nvPr/>
        </p:nvGraphicFramePr>
        <p:xfrm>
          <a:off x="2572375" y="149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909625"/>
                <a:gridCol w="2907625"/>
              </a:tblGrid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Salesforce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Customer Relationship Management</a:t>
                      </a:r>
                      <a:r>
                        <a:rPr lang="en" sz="900"/>
                        <a:t> (CRM), automate marketing, and integrate customer data.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Hootsuite/Buffer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Schedule and monitor social media posts, analyze traffic.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Adobe Creative Suite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 for creating brochures, banners, and online marketing materials.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Canva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user-friendly option for teams to create visual content quickly.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Slack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internal team communication and integration with other project management tools.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Zoom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video conferencing, team meetings, and real-time communication.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/>
          <p:nvPr/>
        </p:nvSpPr>
        <p:spPr>
          <a:xfrm>
            <a:off x="421150" y="1673425"/>
            <a:ext cx="2025300" cy="852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7. Monitoring &amp; Analytics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4" name="Google Shape;534;p60"/>
          <p:cNvSpPr/>
          <p:nvPr/>
        </p:nvSpPr>
        <p:spPr>
          <a:xfrm>
            <a:off x="432425" y="2718250"/>
            <a:ext cx="2025300" cy="523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8.Documentation &amp; Storage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5" name="Google Shape;535;p60"/>
          <p:cNvSpPr/>
          <p:nvPr/>
        </p:nvSpPr>
        <p:spPr>
          <a:xfrm>
            <a:off x="426725" y="3494250"/>
            <a:ext cx="2036700" cy="60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9. Risk Management 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6" name="Google Shape;536;p60"/>
          <p:cNvSpPr/>
          <p:nvPr/>
        </p:nvSpPr>
        <p:spPr>
          <a:xfrm>
            <a:off x="2611075" y="845400"/>
            <a:ext cx="2810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7" name="Google Shape;537;p60"/>
          <p:cNvSpPr/>
          <p:nvPr/>
        </p:nvSpPr>
        <p:spPr>
          <a:xfrm>
            <a:off x="5573025" y="845400"/>
            <a:ext cx="2774400" cy="45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Descriptions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8" name="Google Shape;538;p60"/>
          <p:cNvSpPr txBox="1"/>
          <p:nvPr>
            <p:ph type="title"/>
          </p:nvPr>
        </p:nvSpPr>
        <p:spPr>
          <a:xfrm>
            <a:off x="796650" y="15672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Communication Plan : </a:t>
            </a:r>
            <a:r>
              <a:rPr lang="en"/>
              <a:t>Tools</a:t>
            </a:r>
            <a:endParaRPr/>
          </a:p>
        </p:txBody>
      </p:sp>
      <p:graphicFrame>
        <p:nvGraphicFramePr>
          <p:cNvPr id="539" name="Google Shape;539;p60"/>
          <p:cNvGraphicFramePr/>
          <p:nvPr/>
        </p:nvGraphicFramePr>
        <p:xfrm>
          <a:off x="2572375" y="149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969950"/>
                <a:gridCol w="2967925"/>
              </a:tblGrid>
              <a:tr h="58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Google AdWords and Facebook Ad Manager: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managing online ad campaigns and monitoring their performance.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Tableau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creating dashboards and visualizing marketing data to analyze campaign effectiveness.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Google Drive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Cloud storage solutions for sharing and storing project documents, creatives, and other files securely.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Risk register in excel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To document and track potential risks, their impact, and mitigation strategies.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MindTools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deeper analysis and tracking of project risks.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 flipH="1">
            <a:off x="1530050" y="111560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9" name="Google Shape;289;p43"/>
          <p:cNvSpPr txBox="1"/>
          <p:nvPr>
            <p:ph idx="1" type="subTitle"/>
          </p:nvPr>
        </p:nvSpPr>
        <p:spPr>
          <a:xfrm>
            <a:off x="2682339" y="1673625"/>
            <a:ext cx="210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Introduction, Project Process, </a:t>
            </a:r>
            <a:r>
              <a:rPr lang="en" sz="1000"/>
              <a:t>Initiation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0" name="Google Shape;290;p43"/>
          <p:cNvSpPr txBox="1"/>
          <p:nvPr>
            <p:ph idx="2" type="subTitle"/>
          </p:nvPr>
        </p:nvSpPr>
        <p:spPr>
          <a:xfrm>
            <a:off x="2682350" y="1017272"/>
            <a:ext cx="2077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&amp; Strategy</a:t>
            </a:r>
            <a:endParaRPr/>
          </a:p>
        </p:txBody>
      </p:sp>
      <p:sp>
        <p:nvSpPr>
          <p:cNvPr id="291" name="Google Shape;291;p43"/>
          <p:cNvSpPr txBox="1"/>
          <p:nvPr>
            <p:ph idx="15" type="title"/>
          </p:nvPr>
        </p:nvSpPr>
        <p:spPr>
          <a:xfrm>
            <a:off x="796650" y="368713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able of</a:t>
            </a:r>
            <a:r>
              <a:rPr lang="en"/>
              <a:t> contents</a:t>
            </a:r>
            <a:endParaRPr/>
          </a:p>
        </p:txBody>
      </p:sp>
      <p:sp>
        <p:nvSpPr>
          <p:cNvPr id="292" name="Google Shape;292;p43"/>
          <p:cNvSpPr txBox="1"/>
          <p:nvPr>
            <p:ph idx="3" type="title"/>
          </p:nvPr>
        </p:nvSpPr>
        <p:spPr>
          <a:xfrm flipH="1">
            <a:off x="1530050" y="371985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3" name="Google Shape;293;p43"/>
          <p:cNvSpPr txBox="1"/>
          <p:nvPr>
            <p:ph idx="4" type="subTitle"/>
          </p:nvPr>
        </p:nvSpPr>
        <p:spPr>
          <a:xfrm>
            <a:off x="2682339" y="4293500"/>
            <a:ext cx="210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Key areas of Monitor and Control </a:t>
            </a:r>
            <a:endParaRPr sz="1000"/>
          </a:p>
        </p:txBody>
      </p:sp>
      <p:sp>
        <p:nvSpPr>
          <p:cNvPr id="294" name="Google Shape;294;p43"/>
          <p:cNvSpPr txBox="1"/>
          <p:nvPr>
            <p:ph idx="5" type="subTitle"/>
          </p:nvPr>
        </p:nvSpPr>
        <p:spPr>
          <a:xfrm>
            <a:off x="2682350" y="3637299"/>
            <a:ext cx="2077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Control</a:t>
            </a:r>
            <a:endParaRPr/>
          </a:p>
        </p:txBody>
      </p:sp>
      <p:sp>
        <p:nvSpPr>
          <p:cNvPr id="295" name="Google Shape;295;p43"/>
          <p:cNvSpPr txBox="1"/>
          <p:nvPr>
            <p:ph idx="6" type="title"/>
          </p:nvPr>
        </p:nvSpPr>
        <p:spPr>
          <a:xfrm flipH="1">
            <a:off x="5234425" y="111560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6" name="Google Shape;296;p43"/>
          <p:cNvSpPr txBox="1"/>
          <p:nvPr>
            <p:ph idx="7" type="subTitle"/>
          </p:nvPr>
        </p:nvSpPr>
        <p:spPr>
          <a:xfrm>
            <a:off x="6386690" y="1510050"/>
            <a:ext cx="2077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Scope Management, Stakeholder Interest, Time Management, Communication Plan and Network, Estimated budget, Change Management</a:t>
            </a:r>
            <a:endParaRPr sz="1000"/>
          </a:p>
        </p:txBody>
      </p:sp>
      <p:sp>
        <p:nvSpPr>
          <p:cNvPr id="297" name="Google Shape;297;p43"/>
          <p:cNvSpPr txBox="1"/>
          <p:nvPr>
            <p:ph idx="8" type="title"/>
          </p:nvPr>
        </p:nvSpPr>
        <p:spPr>
          <a:xfrm flipH="1">
            <a:off x="5234425" y="371985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8" name="Google Shape;298;p43"/>
          <p:cNvSpPr txBox="1"/>
          <p:nvPr>
            <p:ph idx="9" type="subTitle"/>
          </p:nvPr>
        </p:nvSpPr>
        <p:spPr>
          <a:xfrm>
            <a:off x="6386690" y="4162650"/>
            <a:ext cx="2077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Wrap up, deep dive stakeholder focus, continued success insights</a:t>
            </a:r>
            <a:endParaRPr/>
          </a:p>
        </p:txBody>
      </p:sp>
      <p:sp>
        <p:nvSpPr>
          <p:cNvPr id="299" name="Google Shape;299;p43"/>
          <p:cNvSpPr txBox="1"/>
          <p:nvPr>
            <p:ph idx="13" type="subTitle"/>
          </p:nvPr>
        </p:nvSpPr>
        <p:spPr>
          <a:xfrm>
            <a:off x="6386701" y="3578548"/>
            <a:ext cx="2077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Closure</a:t>
            </a:r>
            <a:endParaRPr/>
          </a:p>
        </p:txBody>
      </p:sp>
      <p:sp>
        <p:nvSpPr>
          <p:cNvPr id="300" name="Google Shape;300;p43"/>
          <p:cNvSpPr txBox="1"/>
          <p:nvPr>
            <p:ph idx="14" type="subTitle"/>
          </p:nvPr>
        </p:nvSpPr>
        <p:spPr>
          <a:xfrm>
            <a:off x="6386700" y="1017274"/>
            <a:ext cx="2077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 rot="-1869146">
            <a:off x="1138411" y="1689587"/>
            <a:ext cx="3821" cy="7642"/>
          </a:xfrm>
          <a:custGeom>
            <a:rect b="b" l="l" r="r" t="t"/>
            <a:pathLst>
              <a:path extrusionOk="0" h="58" w="29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-40725" y="-46000"/>
            <a:ext cx="12585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 txBox="1"/>
          <p:nvPr>
            <p:ph type="title"/>
          </p:nvPr>
        </p:nvSpPr>
        <p:spPr>
          <a:xfrm flipH="1">
            <a:off x="3371650" y="2387350"/>
            <a:ext cx="1076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4" name="Google Shape;304;p43"/>
          <p:cNvSpPr txBox="1"/>
          <p:nvPr>
            <p:ph idx="1" type="subTitle"/>
          </p:nvPr>
        </p:nvSpPr>
        <p:spPr>
          <a:xfrm>
            <a:off x="4508339" y="2849750"/>
            <a:ext cx="2109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Marketing Campaign</a:t>
            </a:r>
            <a:endParaRPr sz="1000"/>
          </a:p>
        </p:txBody>
      </p:sp>
      <p:sp>
        <p:nvSpPr>
          <p:cNvPr id="305" name="Google Shape;305;p43"/>
          <p:cNvSpPr txBox="1"/>
          <p:nvPr>
            <p:ph idx="2" type="subTitle"/>
          </p:nvPr>
        </p:nvSpPr>
        <p:spPr>
          <a:xfrm>
            <a:off x="4523950" y="2289022"/>
            <a:ext cx="2077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idx="1" type="body"/>
          </p:nvPr>
        </p:nvSpPr>
        <p:spPr>
          <a:xfrm>
            <a:off x="721125" y="998850"/>
            <a:ext cx="39741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Market Research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: Use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surveys and market segmentation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for consumer insights and competitor analysis.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Digital Marketing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: Implement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SEO, PPC, and social media advertising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to expand reach.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Event Marketing: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Organize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launch events and trade shows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to engage directly with potential customers.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5" name="Google Shape;545;p61"/>
          <p:cNvSpPr txBox="1"/>
          <p:nvPr>
            <p:ph idx="2" type="body"/>
          </p:nvPr>
        </p:nvSpPr>
        <p:spPr>
          <a:xfrm>
            <a:off x="4858650" y="998850"/>
            <a:ext cx="36189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400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Content Marketing: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Create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engaging blogs, videos, and newsletters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to build brand loyalty.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Public Relations: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Manage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 media relations and press releases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to enhance brand image.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Sales Promotions: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Implement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discounts and incentives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to boost sales.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Partnerships: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Collaborate with influencers and industry leaders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to reach new audiences.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1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Communication Plan : </a:t>
            </a:r>
            <a:r>
              <a:rPr lang="en"/>
              <a:t>Techniques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/>
          <p:nvPr/>
        </p:nvSpPr>
        <p:spPr>
          <a:xfrm>
            <a:off x="3366150" y="1698225"/>
            <a:ext cx="2411700" cy="2411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2"/>
          <p:cNvSpPr/>
          <p:nvPr/>
        </p:nvSpPr>
        <p:spPr>
          <a:xfrm>
            <a:off x="3615381" y="1593163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2"/>
          <p:cNvSpPr/>
          <p:nvPr/>
        </p:nvSpPr>
        <p:spPr>
          <a:xfrm>
            <a:off x="3106925" y="2558275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2"/>
          <p:cNvSpPr/>
          <p:nvPr/>
        </p:nvSpPr>
        <p:spPr>
          <a:xfrm>
            <a:off x="5441700" y="2558275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2"/>
          <p:cNvSpPr/>
          <p:nvPr/>
        </p:nvSpPr>
        <p:spPr>
          <a:xfrm>
            <a:off x="3620706" y="3656513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2"/>
          <p:cNvSpPr/>
          <p:nvPr/>
        </p:nvSpPr>
        <p:spPr>
          <a:xfrm>
            <a:off x="4941675" y="3656513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2"/>
          <p:cNvSpPr/>
          <p:nvPr/>
        </p:nvSpPr>
        <p:spPr>
          <a:xfrm>
            <a:off x="4941675" y="1593163"/>
            <a:ext cx="572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1288450" y="1484900"/>
            <a:ext cx="1965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Connects team members for daily operations and task alignment.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6351313" y="2720273"/>
            <a:ext cx="164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Rapid response protocols for urgent issues affecting project timelines.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62"/>
          <p:cNvSpPr txBox="1"/>
          <p:nvPr/>
        </p:nvSpPr>
        <p:spPr>
          <a:xfrm>
            <a:off x="6241525" y="1515325"/>
            <a:ext cx="164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Coordinates with vendors and agencies for timely delivery of materials and services.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62"/>
          <p:cNvSpPr txBox="1"/>
          <p:nvPr/>
        </p:nvSpPr>
        <p:spPr>
          <a:xfrm>
            <a:off x="1157475" y="3897077"/>
            <a:ext cx="1648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gathering customer insights to refine marketing and product strategies.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62"/>
          <p:cNvSpPr txBox="1"/>
          <p:nvPr/>
        </p:nvSpPr>
        <p:spPr>
          <a:xfrm>
            <a:off x="1095526" y="2692638"/>
            <a:ext cx="1772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high-level interactions with sponsors and senior management focused on strategic impacts.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62"/>
          <p:cNvSpPr txBox="1"/>
          <p:nvPr/>
        </p:nvSpPr>
        <p:spPr>
          <a:xfrm>
            <a:off x="6351300" y="3886225"/>
            <a:ext cx="1648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Utilizes digital and traditional media for public communications and promotions.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62"/>
          <p:cNvSpPr txBox="1"/>
          <p:nvPr/>
        </p:nvSpPr>
        <p:spPr>
          <a:xfrm>
            <a:off x="1120700" y="1035275"/>
            <a:ext cx="2673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Coordination 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5" name="Google Shape;565;p62"/>
          <p:cNvSpPr txBox="1"/>
          <p:nvPr/>
        </p:nvSpPr>
        <p:spPr>
          <a:xfrm>
            <a:off x="261650" y="2299313"/>
            <a:ext cx="2730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Stakeholder Engagement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6" name="Google Shape;566;p62"/>
          <p:cNvSpPr txBox="1"/>
          <p:nvPr/>
        </p:nvSpPr>
        <p:spPr>
          <a:xfrm>
            <a:off x="299575" y="3466400"/>
            <a:ext cx="2499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 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Feedback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7" name="Google Shape;567;p62"/>
          <p:cNvSpPr txBox="1"/>
          <p:nvPr/>
        </p:nvSpPr>
        <p:spPr>
          <a:xfrm>
            <a:off x="5947950" y="1124750"/>
            <a:ext cx="2808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Vendor 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Communication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8" name="Google Shape;568;p62"/>
          <p:cNvSpPr txBox="1"/>
          <p:nvPr/>
        </p:nvSpPr>
        <p:spPr>
          <a:xfrm>
            <a:off x="6210275" y="2299325"/>
            <a:ext cx="2808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Emergency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Communication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62"/>
          <p:cNvSpPr txBox="1"/>
          <p:nvPr/>
        </p:nvSpPr>
        <p:spPr>
          <a:xfrm>
            <a:off x="6141975" y="3466400"/>
            <a:ext cx="2876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Marketing Communication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3681831" y="1593163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1" name="Google Shape;571;p62"/>
          <p:cNvSpPr txBox="1"/>
          <p:nvPr/>
        </p:nvSpPr>
        <p:spPr>
          <a:xfrm>
            <a:off x="5008125" y="1593163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3687156" y="3656513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5008125" y="3656513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3183463" y="2558275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5" name="Google Shape;575;p62"/>
          <p:cNvSpPr txBox="1"/>
          <p:nvPr/>
        </p:nvSpPr>
        <p:spPr>
          <a:xfrm>
            <a:off x="5508144" y="2558275"/>
            <a:ext cx="4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</a:t>
            </a:r>
            <a:endParaRPr b="1"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Communication Network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/>
          <p:nvPr/>
        </p:nvSpPr>
        <p:spPr>
          <a:xfrm>
            <a:off x="0" y="0"/>
            <a:ext cx="276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Estimated Cost</a:t>
            </a:r>
            <a:endParaRPr u="sng"/>
          </a:p>
        </p:txBody>
      </p:sp>
      <p:sp>
        <p:nvSpPr>
          <p:cNvPr id="582" name="Google Shape;582;p63"/>
          <p:cNvSpPr txBox="1"/>
          <p:nvPr/>
        </p:nvSpPr>
        <p:spPr>
          <a:xfrm>
            <a:off x="6718050" y="4554200"/>
            <a:ext cx="2184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Cost for 5.5 months = $985,000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3" name="Google Shape;5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00" y="152400"/>
            <a:ext cx="360912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 txBox="1"/>
          <p:nvPr/>
        </p:nvSpPr>
        <p:spPr>
          <a:xfrm>
            <a:off x="4655325" y="3932800"/>
            <a:ext cx="3862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7397304" y="1160250"/>
            <a:ext cx="188700" cy="18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4"/>
          <p:cNvSpPr txBox="1"/>
          <p:nvPr>
            <p:ph idx="4294967295" type="title"/>
          </p:nvPr>
        </p:nvSpPr>
        <p:spPr>
          <a:xfrm>
            <a:off x="666250" y="3511188"/>
            <a:ext cx="1912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12</a:t>
            </a:r>
            <a:r>
              <a:rPr b="1" lang="en" sz="1800">
                <a:solidFill>
                  <a:schemeClr val="accent1"/>
                </a:solidFill>
              </a:rPr>
              <a:t>.2</a:t>
            </a:r>
            <a:r>
              <a:rPr b="1" lang="en" sz="1800">
                <a:solidFill>
                  <a:schemeClr val="accent1"/>
                </a:solidFill>
              </a:rPr>
              <a:t>% CapEx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591" name="Google Shape;591;p64"/>
          <p:cNvSpPr txBox="1"/>
          <p:nvPr>
            <p:ph type="title"/>
          </p:nvPr>
        </p:nvSpPr>
        <p:spPr>
          <a:xfrm>
            <a:off x="1124250" y="5066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Budget</a:t>
            </a:r>
            <a:endParaRPr/>
          </a:p>
        </p:txBody>
      </p:sp>
      <p:sp>
        <p:nvSpPr>
          <p:cNvPr id="592" name="Google Shape;592;p64"/>
          <p:cNvSpPr txBox="1"/>
          <p:nvPr>
            <p:ph idx="4294967295" type="title"/>
          </p:nvPr>
        </p:nvSpPr>
        <p:spPr>
          <a:xfrm>
            <a:off x="6123789" y="3503288"/>
            <a:ext cx="1912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87.8% OpEx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7282646" y="1108425"/>
            <a:ext cx="1067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7282650" y="1515050"/>
            <a:ext cx="1340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6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214188"/>
            <a:ext cx="3782733" cy="233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75" y="1246875"/>
            <a:ext cx="3906204" cy="241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552" y="1348950"/>
            <a:ext cx="4089799" cy="23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5"/>
          <p:cNvSpPr/>
          <p:nvPr/>
        </p:nvSpPr>
        <p:spPr>
          <a:xfrm>
            <a:off x="685775" y="1454775"/>
            <a:ext cx="7320900" cy="3168900"/>
          </a:xfrm>
          <a:prstGeom prst="roundRect">
            <a:avLst>
              <a:gd fmla="val 572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5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 management</a:t>
            </a:r>
            <a:r>
              <a:rPr lang="en"/>
              <a:t> Need &amp; plan</a:t>
            </a:r>
            <a:endParaRPr/>
          </a:p>
        </p:txBody>
      </p:sp>
      <p:sp>
        <p:nvSpPr>
          <p:cNvPr id="604" name="Google Shape;604;p65"/>
          <p:cNvSpPr txBox="1"/>
          <p:nvPr/>
        </p:nvSpPr>
        <p:spPr>
          <a:xfrm>
            <a:off x="225150" y="862650"/>
            <a:ext cx="86937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Scope Creep Prevention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Maintain focus on original project boundaries to prevent scope expansion.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Formal Change Control: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Utilize a structured approach to assess and approve changes based on their impacts.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Continuous Monitoring and Updates: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Keep all stakeholders informed through regular communication and updated documentation.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Adaptation Support: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Provide necessary training for new tools or processes resulting from changes.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Revised Metrics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Update performance metrics to reflect changes and measure project success accurately.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00" y="2998675"/>
            <a:ext cx="5737425" cy="1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6"/>
          <p:cNvSpPr txBox="1"/>
          <p:nvPr>
            <p:ph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1" name="Google Shape;611;p66"/>
          <p:cNvSpPr txBox="1"/>
          <p:nvPr>
            <p:ph idx="2" type="title"/>
          </p:nvPr>
        </p:nvSpPr>
        <p:spPr>
          <a:xfrm>
            <a:off x="1441200" y="2262450"/>
            <a:ext cx="6261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Execution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7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Marketing campaign</a:t>
            </a:r>
            <a:endParaRPr/>
          </a:p>
        </p:txBody>
      </p:sp>
      <p:sp>
        <p:nvSpPr>
          <p:cNvPr id="617" name="Google Shape;617;p67"/>
          <p:cNvSpPr txBox="1"/>
          <p:nvPr/>
        </p:nvSpPr>
        <p:spPr>
          <a:xfrm>
            <a:off x="516000" y="2705450"/>
            <a:ext cx="26982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Strategy: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Location Selection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Message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Digital Integration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8" name="Google Shape;618;p67"/>
          <p:cNvSpPr txBox="1"/>
          <p:nvPr/>
        </p:nvSpPr>
        <p:spPr>
          <a:xfrm>
            <a:off x="516000" y="1019800"/>
            <a:ext cx="68433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Billboards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Objective: Maximize exposure of the GreenWheel RideE to urban commuters and environmental enthusiasts by placing billboards in strategic locations that ensure high traffic visibility.</a:t>
            </a:r>
            <a:endParaRPr sz="16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9" name="Google Shape;619;p67"/>
          <p:cNvSpPr txBox="1"/>
          <p:nvPr/>
        </p:nvSpPr>
        <p:spPr>
          <a:xfrm>
            <a:off x="3847825" y="2740925"/>
            <a:ext cx="2393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Execution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Agent coordination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Collaboration w/ design teams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Schedule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0" name="Google Shape;620;p67"/>
          <p:cNvSpPr txBox="1"/>
          <p:nvPr/>
        </p:nvSpPr>
        <p:spPr>
          <a:xfrm>
            <a:off x="6550275" y="2740925"/>
            <a:ext cx="2393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Evaluation: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 the success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Conduct surveys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" name="Google Shape;625;p68"/>
          <p:cNvGraphicFramePr/>
          <p:nvPr/>
        </p:nvGraphicFramePr>
        <p:xfrm>
          <a:off x="212950" y="109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165650"/>
                <a:gridCol w="6321675"/>
              </a:tblGrid>
              <a:tr h="47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Category</a:t>
                      </a:r>
                      <a:endParaRPr b="1"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Details</a:t>
                      </a:r>
                      <a:endParaRPr b="1"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48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Leadership and Coordination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Project Manager: Oversees all execution activities, ensuring alignment with project goals.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Collaboration: Regular meetings to maintain alignment and address issues.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Resource Management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Budget Oversight: Monitoring and managing expenditures to stay within budget limits.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Vendor Management: Ensuring suppliers and partners meet their obligations and timelines.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Marketing Rollout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Digital Campaign Launch: Initiate with teaser content, followed by full-scale digital marketing ($50,000).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Traditional Advertising: Employ billboards and TV spots to enhance visibility ($100,000).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Event Coordination: Manage logistics and content for the launch event, and coordinate public relations efforts to maximize impact ($30,000).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Leadership and Coordination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Manager : Oversees all executive activities, ensuring alignment with project goals.</a:t>
                      </a:r>
                      <a:endParaRPr sz="10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Team Collaboration : Regular meeting to maintain alignment  and address issues.</a:t>
                      </a:r>
                      <a:endParaRPr sz="10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6" name="Google Shape;626;p68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Marketing Campaign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1" name="Google Shape;631;p69"/>
          <p:cNvGraphicFramePr/>
          <p:nvPr/>
        </p:nvGraphicFramePr>
        <p:xfrm>
          <a:off x="467400" y="13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2165650"/>
                <a:gridCol w="6127800"/>
              </a:tblGrid>
              <a:tr h="47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Category</a:t>
                      </a:r>
                      <a:endParaRPr b="1"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Details</a:t>
                      </a:r>
                      <a:endParaRPr b="1"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48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Market Research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Consumer Insights: Conduct surveys and focus groups to gather data on consumer preferences and reactions ($20,000).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Competitive Analysis: Research market trends and competitor strategies to refine marketing approach ($15,000).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Monitoring and Adjustments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Performance Tracking: Use analytics to monitor online campaigns and adjust strategies as needed.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Feedback Incorporation: Collect and integrate feedback to refine marketing and product strategies.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Documentation and Reporting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Progress Reports: Regular updates for stakeholders on marketing activities.</a:t>
                      </a:r>
                      <a:endParaRPr sz="1000"/>
                    </a:p>
                    <a:p>
                      <a:pPr indent="0" lvl="0" marL="0" rtl="0" algn="just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Documentation: Keep records of all marketing materials, results, and agreements.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2" name="Google Shape;632;p69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Marketing Campaign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/>
          <p:nvPr>
            <p:ph idx="2" type="title"/>
          </p:nvPr>
        </p:nvSpPr>
        <p:spPr>
          <a:xfrm>
            <a:off x="900300" y="2262450"/>
            <a:ext cx="73434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Monitoring &amp; Control</a:t>
            </a:r>
            <a:endParaRPr/>
          </a:p>
        </p:txBody>
      </p:sp>
      <p:sp>
        <p:nvSpPr>
          <p:cNvPr id="638" name="Google Shape;638;p70"/>
          <p:cNvSpPr txBox="1"/>
          <p:nvPr>
            <p:ph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44"/>
          <p:cNvSpPr txBox="1"/>
          <p:nvPr>
            <p:ph idx="2" type="title"/>
          </p:nvPr>
        </p:nvSpPr>
        <p:spPr>
          <a:xfrm>
            <a:off x="1441200" y="2262450"/>
            <a:ext cx="6261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</a:t>
            </a:r>
            <a:r>
              <a:rPr b="1" lang="en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roject &amp;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S</a:t>
            </a:r>
            <a:r>
              <a:rPr lang="en">
                <a:solidFill>
                  <a:schemeClr val="accent3"/>
                </a:solidFill>
              </a:rPr>
              <a:t>trategy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 txBox="1"/>
          <p:nvPr>
            <p:ph type="title"/>
          </p:nvPr>
        </p:nvSpPr>
        <p:spPr>
          <a:xfrm>
            <a:off x="1684692" y="15953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644" name="Google Shape;644;p71"/>
          <p:cNvSpPr txBox="1"/>
          <p:nvPr>
            <p:ph idx="1" type="subTitle"/>
          </p:nvPr>
        </p:nvSpPr>
        <p:spPr>
          <a:xfrm>
            <a:off x="1684702" y="1997050"/>
            <a:ext cx="2662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Designed</a:t>
            </a:r>
            <a:r>
              <a:rPr lang="en"/>
              <a:t> to </a:t>
            </a:r>
            <a:r>
              <a:rPr lang="en"/>
              <a:t>gauge progress and success</a:t>
            </a:r>
            <a:endParaRPr/>
          </a:p>
        </p:txBody>
      </p:sp>
      <p:sp>
        <p:nvSpPr>
          <p:cNvPr id="645" name="Google Shape;645;p71"/>
          <p:cNvSpPr txBox="1"/>
          <p:nvPr>
            <p:ph idx="2" type="title"/>
          </p:nvPr>
        </p:nvSpPr>
        <p:spPr>
          <a:xfrm>
            <a:off x="1684692" y="31229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646" name="Google Shape;646;p71"/>
          <p:cNvSpPr txBox="1"/>
          <p:nvPr>
            <p:ph idx="4" type="title"/>
          </p:nvPr>
        </p:nvSpPr>
        <p:spPr>
          <a:xfrm>
            <a:off x="4796804" y="15953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endParaRPr/>
          </a:p>
        </p:txBody>
      </p:sp>
      <p:sp>
        <p:nvSpPr>
          <p:cNvPr id="647" name="Google Shape;647;p71"/>
          <p:cNvSpPr txBox="1"/>
          <p:nvPr>
            <p:ph idx="5" type="subTitle"/>
          </p:nvPr>
        </p:nvSpPr>
        <p:spPr>
          <a:xfrm>
            <a:off x="4796805" y="1997050"/>
            <a:ext cx="2662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</a:t>
            </a:r>
            <a:r>
              <a:rPr lang="en"/>
              <a:t>isk management is critical for minimizing disruptions</a:t>
            </a:r>
            <a:endParaRPr/>
          </a:p>
        </p:txBody>
      </p:sp>
      <p:sp>
        <p:nvSpPr>
          <p:cNvPr id="648" name="Google Shape;648;p71"/>
          <p:cNvSpPr txBox="1"/>
          <p:nvPr>
            <p:ph idx="8"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Four Key Areas of Monitor and Control</a:t>
            </a:r>
            <a:endParaRPr/>
          </a:p>
        </p:txBody>
      </p:sp>
      <p:sp>
        <p:nvSpPr>
          <p:cNvPr id="649" name="Google Shape;649;p71"/>
          <p:cNvSpPr txBox="1"/>
          <p:nvPr>
            <p:ph idx="3" type="subTitle"/>
          </p:nvPr>
        </p:nvSpPr>
        <p:spPr>
          <a:xfrm>
            <a:off x="1684702" y="3524650"/>
            <a:ext cx="2662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</a:t>
            </a:r>
            <a:r>
              <a:rPr lang="en"/>
              <a:t>ustomer feedback is vital for adapting to user needs</a:t>
            </a:r>
            <a:endParaRPr/>
          </a:p>
        </p:txBody>
      </p:sp>
      <p:sp>
        <p:nvSpPr>
          <p:cNvPr id="650" name="Google Shape;650;p71"/>
          <p:cNvSpPr txBox="1"/>
          <p:nvPr>
            <p:ph idx="6" type="title"/>
          </p:nvPr>
        </p:nvSpPr>
        <p:spPr>
          <a:xfrm>
            <a:off x="4796804" y="31229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651" name="Google Shape;651;p71"/>
          <p:cNvSpPr txBox="1"/>
          <p:nvPr>
            <p:ph idx="7" type="subTitle"/>
          </p:nvPr>
        </p:nvSpPr>
        <p:spPr>
          <a:xfrm>
            <a:off x="4796808" y="3524650"/>
            <a:ext cx="2662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</a:t>
            </a:r>
            <a:r>
              <a:rPr lang="en"/>
              <a:t>takeholder management is crucial for support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2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Performance and Quality Control</a:t>
            </a:r>
            <a:endParaRPr/>
          </a:p>
        </p:txBody>
      </p:sp>
      <p:graphicFrame>
        <p:nvGraphicFramePr>
          <p:cNvPr id="657" name="Google Shape;657;p72"/>
          <p:cNvGraphicFramePr/>
          <p:nvPr/>
        </p:nvGraphicFramePr>
        <p:xfrm>
          <a:off x="277683" y="1019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813825"/>
                <a:gridCol w="512550"/>
                <a:gridCol w="512550"/>
                <a:gridCol w="512550"/>
                <a:gridCol w="512550"/>
                <a:gridCol w="981175"/>
              </a:tblGrid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Metrics</a:t>
                      </a:r>
                      <a:endParaRPr b="1" sz="10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Program</a:t>
                      </a:r>
                      <a:endParaRPr b="1" sz="300">
                        <a:solidFill>
                          <a:schemeClr val="accent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BAV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PV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CV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CPI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SPI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p72"/>
          <p:cNvSpPr txBox="1"/>
          <p:nvPr/>
        </p:nvSpPr>
        <p:spPr>
          <a:xfrm>
            <a:off x="4546925" y="1019800"/>
            <a:ext cx="40812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Sales Volume and Revenue: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Monitor these metrics against forecasts to assess market response and financial outcomes.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 Satisfaction Scores: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Collect and analyze customer feedback to evaluate satisfaction levels and identify improvement areas.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Production Efficiency: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Review production rates and resource usage to ensure efficient operations.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Control Compliance: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Track defect rates and warranty claims to assess quality management effectiveness.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Risk Analysis and Mitigation</a:t>
            </a:r>
            <a:endParaRPr/>
          </a:p>
        </p:txBody>
      </p:sp>
      <p:sp>
        <p:nvSpPr>
          <p:cNvPr id="664" name="Google Shape;664;p73"/>
          <p:cNvSpPr txBox="1"/>
          <p:nvPr/>
        </p:nvSpPr>
        <p:spPr>
          <a:xfrm>
            <a:off x="125325" y="1019800"/>
            <a:ext cx="40812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Risk Identification: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Regularly identify potential risks associated with technology, supply chains, market conditions, and regulations.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Risk Assessment: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Evaluate the likelihood and impact of identified risks to prioritize management resources.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Risk Mitigation Strategies: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 and implement appropriate strategies for critical risks, such as supply chain diversification and regulatory compliance.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Regular Review and Adjustment: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Conduct periodic reviews to update risk status and adapt mitigation strategies as necessary.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65" name="Google Shape;665;p73"/>
          <p:cNvPicPr preferRelativeResize="0"/>
          <p:nvPr/>
        </p:nvPicPr>
        <p:blipFill rotWithShape="1">
          <a:blip r:embed="rId3">
            <a:alphaModFix/>
          </a:blip>
          <a:srcRect b="0" l="0" r="0" t="14302"/>
          <a:stretch/>
        </p:blipFill>
        <p:spPr>
          <a:xfrm>
            <a:off x="4283725" y="1437424"/>
            <a:ext cx="4632675" cy="2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4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 Feedback</a:t>
            </a:r>
            <a:endParaRPr/>
          </a:p>
        </p:txBody>
      </p:sp>
      <p:sp>
        <p:nvSpPr>
          <p:cNvPr id="671" name="Google Shape;671;p74"/>
          <p:cNvSpPr txBox="1"/>
          <p:nvPr/>
        </p:nvSpPr>
        <p:spPr>
          <a:xfrm>
            <a:off x="4546925" y="1019800"/>
            <a:ext cx="40812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Customer Feedback: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Implement tools for gathering immediate feedback through digital platforms, ensuring quick responses to customer concerns and preferences.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Focus Groups and Surveys: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Conduct regular surveys and focus groups to obtain in-depth insights into customer perceptions and expectations.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Competitive Analysis: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Keep a close eye on competitors to maintain competitiveness and innovation in product offerings and marketing strategies.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72" name="Google Shape;672;p74"/>
          <p:cNvPicPr preferRelativeResize="0"/>
          <p:nvPr/>
        </p:nvPicPr>
        <p:blipFill rotWithShape="1">
          <a:blip r:embed="rId3">
            <a:alphaModFix/>
          </a:blip>
          <a:srcRect b="0" l="0" r="0" t="10658"/>
          <a:stretch/>
        </p:blipFill>
        <p:spPr>
          <a:xfrm>
            <a:off x="152400" y="1019800"/>
            <a:ext cx="3976051" cy="35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Stakeholder Management</a:t>
            </a:r>
            <a:endParaRPr/>
          </a:p>
        </p:txBody>
      </p:sp>
      <p:sp>
        <p:nvSpPr>
          <p:cNvPr id="678" name="Google Shape;678;p75"/>
          <p:cNvSpPr txBox="1"/>
          <p:nvPr/>
        </p:nvSpPr>
        <p:spPr>
          <a:xfrm>
            <a:off x="125325" y="1019800"/>
            <a:ext cx="40908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addition to </a:t>
            </a: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Stakeholder Identification &amp; Communication Plan:</a:t>
            </a:r>
            <a:endParaRPr b="1"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Stakeholder Engagement: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Regularly engage with stakeholders through meetings, updates, and participatory decision-making processes to ensure their ongoing support and input.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Feedback and Adaptation: </a:t>
            </a: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 mechanisms to gather feedback from stakeholders and integrate it into project planning and execution. This will help in adapting strategies in line with stakeholder expectations and project goals.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79" name="Google Shape;6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50" y="1872875"/>
            <a:ext cx="4328725" cy="1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/>
          <p:nvPr>
            <p:ph idx="2" type="title"/>
          </p:nvPr>
        </p:nvSpPr>
        <p:spPr>
          <a:xfrm>
            <a:off x="900300" y="2262450"/>
            <a:ext cx="73434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Closure</a:t>
            </a:r>
            <a:endParaRPr/>
          </a:p>
        </p:txBody>
      </p:sp>
      <p:sp>
        <p:nvSpPr>
          <p:cNvPr id="685" name="Google Shape;685;p76"/>
          <p:cNvSpPr txBox="1"/>
          <p:nvPr>
            <p:ph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7"/>
          <p:cNvSpPr txBox="1"/>
          <p:nvPr>
            <p:ph type="title"/>
          </p:nvPr>
        </p:nvSpPr>
        <p:spPr>
          <a:xfrm>
            <a:off x="240850" y="428075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GreenWheel RideE Marketing Campaign Wrap-Up</a:t>
            </a:r>
            <a:endParaRPr sz="2400"/>
          </a:p>
        </p:txBody>
      </p:sp>
      <p:sp>
        <p:nvSpPr>
          <p:cNvPr id="691" name="Google Shape;691;p77"/>
          <p:cNvSpPr txBox="1"/>
          <p:nvPr/>
        </p:nvSpPr>
        <p:spPr>
          <a:xfrm>
            <a:off x="344075" y="968200"/>
            <a:ext cx="444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Playfair Display"/>
                <a:ea typeface="Playfair Display"/>
                <a:cs typeface="Playfair Display"/>
                <a:sym typeface="Playfair Display"/>
              </a:rPr>
              <a:t>Key Activities for Project Closure :</a:t>
            </a:r>
            <a:endParaRPr b="1"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2" name="Google Shape;692;p77"/>
          <p:cNvGraphicFramePr/>
          <p:nvPr/>
        </p:nvGraphicFramePr>
        <p:xfrm>
          <a:off x="454000" y="145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{C0B1354B-4936-4CD5-990F-3A38352286C5}</a:tableStyleId>
              </a:tblPr>
              <a:tblGrid>
                <a:gridCol w="1928425"/>
                <a:gridCol w="1949500"/>
              </a:tblGrid>
              <a:tr h="151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Final Review Meeting</a:t>
                      </a:r>
                      <a:endParaRPr/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Documentation &amp; Archiving</a:t>
                      </a:r>
                      <a:endParaRPr/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Financial Closure</a:t>
                      </a:r>
                      <a:endParaRPr/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Evaluation of Objectives</a:t>
                      </a:r>
                      <a:endParaRPr/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93" name="Google Shape;693;p77"/>
          <p:cNvGrpSpPr/>
          <p:nvPr/>
        </p:nvGrpSpPr>
        <p:grpSpPr>
          <a:xfrm>
            <a:off x="964570" y="1711554"/>
            <a:ext cx="952689" cy="785282"/>
            <a:chOff x="2661459" y="2015001"/>
            <a:chExt cx="322508" cy="273494"/>
          </a:xfrm>
        </p:grpSpPr>
        <p:sp>
          <p:nvSpPr>
            <p:cNvPr id="694" name="Google Shape;694;p77"/>
            <p:cNvSpPr/>
            <p:nvPr/>
          </p:nvSpPr>
          <p:spPr>
            <a:xfrm>
              <a:off x="2661459" y="2028878"/>
              <a:ext cx="322508" cy="259617"/>
            </a:xfrm>
            <a:custGeom>
              <a:rect b="b" l="l" r="r" t="t"/>
              <a:pathLst>
                <a:path extrusionOk="0" h="8157" w="10133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7"/>
            <p:cNvSpPr/>
            <p:nvPr/>
          </p:nvSpPr>
          <p:spPr>
            <a:xfrm>
              <a:off x="2946442" y="2015001"/>
              <a:ext cx="37525" cy="26799"/>
            </a:xfrm>
            <a:custGeom>
              <a:rect b="b" l="l" r="r" t="t"/>
              <a:pathLst>
                <a:path extrusionOk="0" h="842" w="1179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77"/>
          <p:cNvGrpSpPr/>
          <p:nvPr/>
        </p:nvGrpSpPr>
        <p:grpSpPr>
          <a:xfrm>
            <a:off x="2876254" y="1676335"/>
            <a:ext cx="952686" cy="855711"/>
            <a:chOff x="870939" y="2439293"/>
            <a:chExt cx="331993" cy="331993"/>
          </a:xfrm>
        </p:grpSpPr>
        <p:sp>
          <p:nvSpPr>
            <p:cNvPr id="697" name="Google Shape;697;p77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7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7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7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7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7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7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7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7"/>
            <p:cNvSpPr/>
            <p:nvPr/>
          </p:nvSpPr>
          <p:spPr>
            <a:xfrm>
              <a:off x="1002069" y="2474142"/>
              <a:ext cx="76126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7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7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7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7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7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7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7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77"/>
          <p:cNvGrpSpPr/>
          <p:nvPr/>
        </p:nvGrpSpPr>
        <p:grpSpPr>
          <a:xfrm>
            <a:off x="964578" y="3292809"/>
            <a:ext cx="858813" cy="795036"/>
            <a:chOff x="3996113" y="4291176"/>
            <a:chExt cx="336512" cy="335048"/>
          </a:xfrm>
        </p:grpSpPr>
        <p:sp>
          <p:nvSpPr>
            <p:cNvPr id="714" name="Google Shape;714;p77"/>
            <p:cNvSpPr/>
            <p:nvPr/>
          </p:nvSpPr>
          <p:spPr>
            <a:xfrm>
              <a:off x="4082143" y="4323386"/>
              <a:ext cx="111810" cy="219833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7"/>
            <p:cNvSpPr/>
            <p:nvPr/>
          </p:nvSpPr>
          <p:spPr>
            <a:xfrm>
              <a:off x="4226894" y="4523485"/>
              <a:ext cx="52324" cy="51942"/>
            </a:xfrm>
            <a:custGeom>
              <a:rect b="b" l="l" r="r" t="t"/>
              <a:pathLst>
                <a:path extrusionOk="0" h="1632" w="1644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7"/>
            <p:cNvSpPr/>
            <p:nvPr/>
          </p:nvSpPr>
          <p:spPr>
            <a:xfrm>
              <a:off x="3996113" y="4291176"/>
              <a:ext cx="336512" cy="33504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77"/>
          <p:cNvGrpSpPr/>
          <p:nvPr/>
        </p:nvGrpSpPr>
        <p:grpSpPr>
          <a:xfrm>
            <a:off x="2929161" y="3201516"/>
            <a:ext cx="899788" cy="785276"/>
            <a:chOff x="1396957" y="4287365"/>
            <a:chExt cx="301861" cy="332871"/>
          </a:xfrm>
        </p:grpSpPr>
        <p:sp>
          <p:nvSpPr>
            <p:cNvPr id="718" name="Google Shape;718;p77"/>
            <p:cNvSpPr/>
            <p:nvPr/>
          </p:nvSpPr>
          <p:spPr>
            <a:xfrm>
              <a:off x="1396957" y="4287365"/>
              <a:ext cx="301861" cy="332871"/>
            </a:xfrm>
            <a:custGeom>
              <a:rect b="b" l="l" r="r" t="t"/>
              <a:pathLst>
                <a:path extrusionOk="0" h="10466" w="9491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7"/>
            <p:cNvSpPr/>
            <p:nvPr/>
          </p:nvSpPr>
          <p:spPr>
            <a:xfrm>
              <a:off x="1689309" y="4378614"/>
              <a:ext cx="9510" cy="46976"/>
            </a:xfrm>
            <a:custGeom>
              <a:rect b="b" l="l" r="r" t="t"/>
              <a:pathLst>
                <a:path extrusionOk="0" h="1477" w="299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7"/>
            <p:cNvSpPr/>
            <p:nvPr/>
          </p:nvSpPr>
          <p:spPr>
            <a:xfrm>
              <a:off x="1520424" y="4385420"/>
              <a:ext cx="33363" cy="32982"/>
            </a:xfrm>
            <a:custGeom>
              <a:rect b="b" l="l" r="r" t="t"/>
              <a:pathLst>
                <a:path extrusionOk="0" h="1037" w="1049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7"/>
            <p:cNvSpPr/>
            <p:nvPr/>
          </p:nvSpPr>
          <p:spPr>
            <a:xfrm>
              <a:off x="1563202" y="4398683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7"/>
            <p:cNvSpPr/>
            <p:nvPr/>
          </p:nvSpPr>
          <p:spPr>
            <a:xfrm>
              <a:off x="1563965" y="4410037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7"/>
            <p:cNvSpPr/>
            <p:nvPr/>
          </p:nvSpPr>
          <p:spPr>
            <a:xfrm>
              <a:off x="1563202" y="4385039"/>
              <a:ext cx="10273" cy="9510"/>
            </a:xfrm>
            <a:custGeom>
              <a:rect b="b" l="l" r="r" t="t"/>
              <a:pathLst>
                <a:path extrusionOk="0" h="299" w="323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7"/>
            <p:cNvSpPr/>
            <p:nvPr/>
          </p:nvSpPr>
          <p:spPr>
            <a:xfrm>
              <a:off x="1520424" y="4436944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7"/>
            <p:cNvSpPr/>
            <p:nvPr/>
          </p:nvSpPr>
          <p:spPr>
            <a:xfrm>
              <a:off x="1563202" y="4450175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7"/>
            <p:cNvSpPr/>
            <p:nvPr/>
          </p:nvSpPr>
          <p:spPr>
            <a:xfrm>
              <a:off x="1563965" y="4461530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7"/>
            <p:cNvSpPr/>
            <p:nvPr/>
          </p:nvSpPr>
          <p:spPr>
            <a:xfrm>
              <a:off x="1563202" y="4436563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7"/>
            <p:cNvSpPr/>
            <p:nvPr/>
          </p:nvSpPr>
          <p:spPr>
            <a:xfrm>
              <a:off x="1520424" y="4488437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7"/>
            <p:cNvSpPr/>
            <p:nvPr/>
          </p:nvSpPr>
          <p:spPr>
            <a:xfrm>
              <a:off x="1563202" y="4501667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7"/>
            <p:cNvSpPr/>
            <p:nvPr/>
          </p:nvSpPr>
          <p:spPr>
            <a:xfrm>
              <a:off x="1563202" y="4513785"/>
              <a:ext cx="93570" cy="9510"/>
            </a:xfrm>
            <a:custGeom>
              <a:rect b="b" l="l" r="r" t="t"/>
              <a:pathLst>
                <a:path extrusionOk="0" h="299" w="2942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1563202" y="4488055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1522682" y="4318025"/>
              <a:ext cx="141659" cy="37912"/>
            </a:xfrm>
            <a:custGeom>
              <a:rect b="b" l="l" r="r" t="t"/>
              <a:pathLst>
                <a:path extrusionOk="0" h="1192" w="4454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77"/>
          <p:cNvSpPr txBox="1"/>
          <p:nvPr/>
        </p:nvSpPr>
        <p:spPr>
          <a:xfrm>
            <a:off x="4870000" y="1455700"/>
            <a:ext cx="3405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Discuss project goals, achievements, challenges, and gain sign-off from stakeholders.</a:t>
            </a:r>
            <a:endParaRPr sz="11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Organize and store project documents for future reference.</a:t>
            </a:r>
            <a:endParaRPr sz="11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Review budgets, reconcile expenses, and close out project accounts.</a:t>
            </a:r>
            <a:endParaRPr sz="11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Assess how well we met project objectives and identify any deviations.</a:t>
            </a:r>
            <a:endParaRPr b="1" sz="1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"/>
          <p:cNvSpPr txBox="1"/>
          <p:nvPr>
            <p:ph type="title"/>
          </p:nvPr>
        </p:nvSpPr>
        <p:spPr>
          <a:xfrm>
            <a:off x="320225" y="366325"/>
            <a:ext cx="8396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Dive - Stakeholder focus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739" name="Google Shape;739;p78"/>
          <p:cNvSpPr txBox="1"/>
          <p:nvPr/>
        </p:nvSpPr>
        <p:spPr>
          <a:xfrm>
            <a:off x="441125" y="990825"/>
            <a:ext cx="3375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Stakeholder Satisfaction Assessment: 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Conduct surveys/interviews to gather feedback on stakeholder experience.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78"/>
          <p:cNvSpPr txBox="1"/>
          <p:nvPr/>
        </p:nvSpPr>
        <p:spPr>
          <a:xfrm>
            <a:off x="4596525" y="3598975"/>
            <a:ext cx="3765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Celebration &amp; Recognition: 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Organize a celebration to acknowledge team and stakeholder contributions.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1" name="Google Shape;741;p78"/>
          <p:cNvPicPr preferRelativeResize="0"/>
          <p:nvPr/>
        </p:nvPicPr>
        <p:blipFill rotWithShape="1">
          <a:blip r:embed="rId3">
            <a:alphaModFix/>
          </a:blip>
          <a:srcRect b="-2399" l="0" r="0" t="2400"/>
          <a:stretch/>
        </p:blipFill>
        <p:spPr>
          <a:xfrm>
            <a:off x="4824625" y="1255500"/>
            <a:ext cx="3309701" cy="22064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2" name="Google Shape;74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63" y="1948000"/>
            <a:ext cx="2622026" cy="26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9"/>
          <p:cNvSpPr/>
          <p:nvPr/>
        </p:nvSpPr>
        <p:spPr>
          <a:xfrm>
            <a:off x="4218238" y="1643450"/>
            <a:ext cx="722700" cy="722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9"/>
          <p:cNvSpPr/>
          <p:nvPr/>
        </p:nvSpPr>
        <p:spPr>
          <a:xfrm>
            <a:off x="6736363" y="1643450"/>
            <a:ext cx="722700" cy="722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9"/>
          <p:cNvSpPr/>
          <p:nvPr/>
        </p:nvSpPr>
        <p:spPr>
          <a:xfrm>
            <a:off x="1700125" y="1643450"/>
            <a:ext cx="722700" cy="722700"/>
          </a:xfrm>
          <a:prstGeom prst="rect">
            <a:avLst/>
          </a:prstGeom>
          <a:solidFill>
            <a:srgbClr val="000546">
              <a:alpha val="51790"/>
            </a:srgbClr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9"/>
          <p:cNvSpPr txBox="1"/>
          <p:nvPr>
            <p:ph idx="4" type="subTitle"/>
          </p:nvPr>
        </p:nvSpPr>
        <p:spPr>
          <a:xfrm>
            <a:off x="954700" y="3237875"/>
            <a:ext cx="2330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Create a marketing playbook and training programs for GreenWheel RideE.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51" name="Google Shape;751;p79"/>
          <p:cNvSpPr txBox="1"/>
          <p:nvPr>
            <p:ph idx="5" type="subTitle"/>
          </p:nvPr>
        </p:nvSpPr>
        <p:spPr>
          <a:xfrm>
            <a:off x="954700" y="2696075"/>
            <a:ext cx="23307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Knowledge Transfer</a:t>
            </a:r>
            <a:endParaRPr sz="1700"/>
          </a:p>
        </p:txBody>
      </p:sp>
      <p:sp>
        <p:nvSpPr>
          <p:cNvPr id="752" name="Google Shape;752;p79"/>
          <p:cNvSpPr txBox="1"/>
          <p:nvPr>
            <p:ph idx="2" type="subTitle"/>
          </p:nvPr>
        </p:nvSpPr>
        <p:spPr>
          <a:xfrm>
            <a:off x="5858600" y="3237875"/>
            <a:ext cx="2330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Apply lessons learned to refine future marketing projects and strategies.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753" name="Google Shape;753;p79"/>
          <p:cNvSpPr txBox="1"/>
          <p:nvPr>
            <p:ph idx="6" type="subTitle"/>
          </p:nvPr>
        </p:nvSpPr>
        <p:spPr>
          <a:xfrm>
            <a:off x="3406650" y="2696075"/>
            <a:ext cx="23307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Lessons Learnt</a:t>
            </a:r>
            <a:endParaRPr sz="1700"/>
          </a:p>
        </p:txBody>
      </p:sp>
      <p:sp>
        <p:nvSpPr>
          <p:cNvPr id="754" name="Google Shape;754;p79"/>
          <p:cNvSpPr txBox="1"/>
          <p:nvPr>
            <p:ph idx="1" type="subTitle"/>
          </p:nvPr>
        </p:nvSpPr>
        <p:spPr>
          <a:xfrm>
            <a:off x="3406650" y="3237875"/>
            <a:ext cx="2330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Reflect on project successes, highlighting effective outdoor advertising and digital marketing optimization.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755" name="Google Shape;755;p79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Capturing Insights for continued success</a:t>
            </a:r>
            <a:endParaRPr/>
          </a:p>
        </p:txBody>
      </p:sp>
      <p:sp>
        <p:nvSpPr>
          <p:cNvPr id="756" name="Google Shape;756;p79"/>
          <p:cNvSpPr txBox="1"/>
          <p:nvPr>
            <p:ph idx="3" type="subTitle"/>
          </p:nvPr>
        </p:nvSpPr>
        <p:spPr>
          <a:xfrm>
            <a:off x="5858600" y="2671825"/>
            <a:ext cx="23307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Continuous Improvement</a:t>
            </a:r>
            <a:endParaRPr sz="1600"/>
          </a:p>
        </p:txBody>
      </p:sp>
      <p:grpSp>
        <p:nvGrpSpPr>
          <p:cNvPr id="757" name="Google Shape;757;p79"/>
          <p:cNvGrpSpPr/>
          <p:nvPr/>
        </p:nvGrpSpPr>
        <p:grpSpPr>
          <a:xfrm>
            <a:off x="1870667" y="1717705"/>
            <a:ext cx="436062" cy="487496"/>
            <a:chOff x="3541011" y="1508594"/>
            <a:chExt cx="350166" cy="349434"/>
          </a:xfrm>
        </p:grpSpPr>
        <p:sp>
          <p:nvSpPr>
            <p:cNvPr id="758" name="Google Shape;758;p79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9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9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9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9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9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9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9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9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9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9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9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9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79"/>
          <p:cNvGrpSpPr/>
          <p:nvPr/>
        </p:nvGrpSpPr>
        <p:grpSpPr>
          <a:xfrm>
            <a:off x="4361568" y="1761057"/>
            <a:ext cx="436077" cy="487501"/>
            <a:chOff x="910723" y="1508212"/>
            <a:chExt cx="251660" cy="350166"/>
          </a:xfrm>
        </p:grpSpPr>
        <p:sp>
          <p:nvSpPr>
            <p:cNvPr id="772" name="Google Shape;772;p79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9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9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9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9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9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9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9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9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9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9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9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9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9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79"/>
          <p:cNvGrpSpPr/>
          <p:nvPr/>
        </p:nvGrpSpPr>
        <p:grpSpPr>
          <a:xfrm>
            <a:off x="6890246" y="1740599"/>
            <a:ext cx="436062" cy="487507"/>
            <a:chOff x="3539102" y="2427549"/>
            <a:chExt cx="355099" cy="355481"/>
          </a:xfrm>
        </p:grpSpPr>
        <p:sp>
          <p:nvSpPr>
            <p:cNvPr id="790" name="Google Shape;790;p79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9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0"/>
          <p:cNvSpPr txBox="1"/>
          <p:nvPr/>
        </p:nvSpPr>
        <p:spPr>
          <a:xfrm>
            <a:off x="1757700" y="2020350"/>
            <a:ext cx="562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r>
              <a:rPr lang="en" sz="70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</a:t>
            </a:r>
            <a:endParaRPr sz="7000">
              <a:solidFill>
                <a:schemeClr val="accent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473" y="3124601"/>
            <a:ext cx="1913878" cy="15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516000" y="3044300"/>
            <a:ext cx="45690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GreenWheel RideE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Founded in 2020, NY, USA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New Class of Motorbikes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latest breakthrough in urban mobility</a:t>
            </a:r>
            <a:endParaRPr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516000" y="867400"/>
            <a:ext cx="81120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Industry: 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Electric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Vehicle (EV) Market</a:t>
            </a:r>
            <a:endParaRPr b="1"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 size: </a:t>
            </a:r>
            <a:r>
              <a:rPr b="1" lang="en" sz="16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$500 billion </a:t>
            </a:r>
            <a:r>
              <a:rPr lang="en" sz="16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manufacturing investment over next decade (Pwc)</a:t>
            </a:r>
            <a:endParaRPr sz="16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</a:t>
            </a:r>
            <a:r>
              <a:rPr b="1" lang="en" sz="16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64% </a:t>
            </a: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 passenger cars sold in 2030 will be a battery electric vehicles (S&amp;P</a:t>
            </a:r>
            <a:r>
              <a:rPr lang="en" sz="1600">
                <a:solidFill>
                  <a:srgbClr val="454545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20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Main Competitors: 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❏"/>
            </a:pPr>
            <a:r>
              <a:rPr lang="en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Zero Motorcycles, Harley-Davidson, Niu Technologies, Tesla, Inc.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222975" y="4572800"/>
            <a:ext cx="54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https://www.pwc.com/us/en/industries/industrial-products/library/automotive-industry-trends.html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https://www.spglobal.com/mobility/en/topic/electric-vehicle-trends.html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1684692" y="129440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326" name="Google Shape;326;p46"/>
          <p:cNvSpPr txBox="1"/>
          <p:nvPr>
            <p:ph idx="1" type="subTitle"/>
          </p:nvPr>
        </p:nvSpPr>
        <p:spPr>
          <a:xfrm>
            <a:off x="1684700" y="1696100"/>
            <a:ext cx="26625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Revolutionize urban mobility by offering an </a:t>
            </a:r>
            <a:r>
              <a:rPr b="1" lang="en" sz="1200">
                <a:solidFill>
                  <a:schemeClr val="accent6"/>
                </a:solidFill>
              </a:rPr>
              <a:t>eco-friendly electric motorbike </a:t>
            </a:r>
            <a:r>
              <a:rPr lang="en" sz="1200">
                <a:solidFill>
                  <a:schemeClr val="accent6"/>
                </a:solidFill>
              </a:rPr>
              <a:t>that enhances commutes, reduces environmental impact, and supports a sustainable future.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327" name="Google Shape;327;p46"/>
          <p:cNvSpPr txBox="1"/>
          <p:nvPr>
            <p:ph idx="2" type="title"/>
          </p:nvPr>
        </p:nvSpPr>
        <p:spPr>
          <a:xfrm>
            <a:off x="1684692" y="31229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28" name="Google Shape;328;p46"/>
          <p:cNvSpPr txBox="1"/>
          <p:nvPr>
            <p:ph idx="4" type="title"/>
          </p:nvPr>
        </p:nvSpPr>
        <p:spPr>
          <a:xfrm>
            <a:off x="4796804" y="129440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329" name="Google Shape;329;p46"/>
          <p:cNvSpPr txBox="1"/>
          <p:nvPr>
            <p:ph idx="5" type="subTitle"/>
          </p:nvPr>
        </p:nvSpPr>
        <p:spPr>
          <a:xfrm>
            <a:off x="4796800" y="1696100"/>
            <a:ext cx="26625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Pioneering the </a:t>
            </a:r>
            <a:r>
              <a:rPr b="1" lang="en"/>
              <a:t>transformation of urban mobility</a:t>
            </a:r>
            <a:r>
              <a:rPr lang="en"/>
              <a:t> with innovative and accessible electric motorbikes for a sustainable future</a:t>
            </a:r>
            <a:r>
              <a:rPr lang="en" sz="1100"/>
              <a:t>.</a:t>
            </a:r>
            <a:endParaRPr/>
          </a:p>
        </p:txBody>
      </p:sp>
      <p:sp>
        <p:nvSpPr>
          <p:cNvPr id="330" name="Google Shape;330;p46"/>
          <p:cNvSpPr txBox="1"/>
          <p:nvPr>
            <p:ph idx="8"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GreenWheel RideE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lang="en"/>
              <a:t>Project</a:t>
            </a:r>
            <a:endParaRPr/>
          </a:p>
        </p:txBody>
      </p:sp>
      <p:sp>
        <p:nvSpPr>
          <p:cNvPr id="331" name="Google Shape;331;p46"/>
          <p:cNvSpPr txBox="1"/>
          <p:nvPr>
            <p:ph idx="3" type="subTitle"/>
          </p:nvPr>
        </p:nvSpPr>
        <p:spPr>
          <a:xfrm>
            <a:off x="1684700" y="3524650"/>
            <a:ext cx="26625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Develop and market high-performance, eco-friendly electric motorbikes to establish market leadership and promote sustainable urban commuting.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32" name="Google Shape;332;p46"/>
          <p:cNvSpPr txBox="1"/>
          <p:nvPr>
            <p:ph idx="6" type="title"/>
          </p:nvPr>
        </p:nvSpPr>
        <p:spPr>
          <a:xfrm>
            <a:off x="4796804" y="3122950"/>
            <a:ext cx="26625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Initiatives</a:t>
            </a:r>
            <a:endParaRPr/>
          </a:p>
        </p:txBody>
      </p:sp>
      <p:sp>
        <p:nvSpPr>
          <p:cNvPr id="333" name="Google Shape;333;p46"/>
          <p:cNvSpPr txBox="1"/>
          <p:nvPr>
            <p:ph idx="7" type="subTitle"/>
          </p:nvPr>
        </p:nvSpPr>
        <p:spPr>
          <a:xfrm>
            <a:off x="4796800" y="3524650"/>
            <a:ext cx="26625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Integrate advanced technology, expand market reach, enhance customer engagement, and uphold stringent compliance standards to drive growth and sustainability.</a:t>
            </a:r>
            <a:endParaRPr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/>
          <p:nvPr/>
        </p:nvSpPr>
        <p:spPr>
          <a:xfrm>
            <a:off x="1006696" y="2044300"/>
            <a:ext cx="2102700" cy="52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Setting Up Manufacturing Process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3639721" y="2044300"/>
            <a:ext cx="2102700" cy="52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Control A</a:t>
            </a: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nalysis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6272746" y="2044300"/>
            <a:ext cx="2102700" cy="52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Developing Marketing Strategy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1807396" y="1419567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4440421" y="1419565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7073446" y="1419563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4" name="Google Shape;344;p47"/>
          <p:cNvSpPr/>
          <p:nvPr/>
        </p:nvSpPr>
        <p:spPr>
          <a:xfrm>
            <a:off x="3654300" y="3598300"/>
            <a:ext cx="2102700" cy="579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Establishing Distributor Network &amp; Customer Services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5" name="Google Shape;345;p47"/>
          <p:cNvSpPr/>
          <p:nvPr/>
        </p:nvSpPr>
        <p:spPr>
          <a:xfrm>
            <a:off x="6287409" y="3625600"/>
            <a:ext cx="2102700" cy="52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Organizing a Launch Event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6" name="Google Shape;346;p47"/>
          <p:cNvSpPr/>
          <p:nvPr/>
        </p:nvSpPr>
        <p:spPr>
          <a:xfrm>
            <a:off x="4455009" y="2973567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7088034" y="2973565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48" name="Google Shape;348;p47"/>
          <p:cNvCxnSpPr>
            <a:stCxn id="338" idx="3"/>
            <a:endCxn id="339" idx="1"/>
          </p:cNvCxnSpPr>
          <p:nvPr/>
        </p:nvCxnSpPr>
        <p:spPr>
          <a:xfrm>
            <a:off x="3109396" y="2306950"/>
            <a:ext cx="53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7"/>
          <p:cNvCxnSpPr>
            <a:stCxn id="339" idx="3"/>
            <a:endCxn id="340" idx="1"/>
          </p:cNvCxnSpPr>
          <p:nvPr/>
        </p:nvCxnSpPr>
        <p:spPr>
          <a:xfrm>
            <a:off x="5742421" y="2306950"/>
            <a:ext cx="53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7"/>
          <p:cNvCxnSpPr>
            <a:stCxn id="344" idx="3"/>
            <a:endCxn id="345" idx="1"/>
          </p:cNvCxnSpPr>
          <p:nvPr/>
        </p:nvCxnSpPr>
        <p:spPr>
          <a:xfrm>
            <a:off x="5757000" y="3888250"/>
            <a:ext cx="53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7"/>
          <p:cNvCxnSpPr>
            <a:stCxn id="341" idx="2"/>
            <a:endCxn id="338" idx="0"/>
          </p:cNvCxnSpPr>
          <p:nvPr/>
        </p:nvCxnSpPr>
        <p:spPr>
          <a:xfrm>
            <a:off x="2058046" y="1865667"/>
            <a:ext cx="0" cy="17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7"/>
          <p:cNvCxnSpPr>
            <a:stCxn id="342" idx="2"/>
            <a:endCxn id="339" idx="0"/>
          </p:cNvCxnSpPr>
          <p:nvPr/>
        </p:nvCxnSpPr>
        <p:spPr>
          <a:xfrm>
            <a:off x="4691071" y="1865665"/>
            <a:ext cx="0" cy="17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7"/>
          <p:cNvCxnSpPr>
            <a:stCxn id="343" idx="2"/>
            <a:endCxn id="340" idx="0"/>
          </p:cNvCxnSpPr>
          <p:nvPr/>
        </p:nvCxnSpPr>
        <p:spPr>
          <a:xfrm>
            <a:off x="7324096" y="1865663"/>
            <a:ext cx="0" cy="17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7"/>
          <p:cNvCxnSpPr>
            <a:stCxn id="346" idx="2"/>
            <a:endCxn id="344" idx="0"/>
          </p:cNvCxnSpPr>
          <p:nvPr/>
        </p:nvCxnSpPr>
        <p:spPr>
          <a:xfrm>
            <a:off x="4705659" y="3419667"/>
            <a:ext cx="0" cy="17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7"/>
          <p:cNvCxnSpPr>
            <a:stCxn id="345" idx="0"/>
            <a:endCxn id="347" idx="2"/>
          </p:cNvCxnSpPr>
          <p:nvPr/>
        </p:nvCxnSpPr>
        <p:spPr>
          <a:xfrm rot="10800000">
            <a:off x="7338759" y="3419800"/>
            <a:ext cx="0" cy="2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7"/>
          <p:cNvCxnSpPr>
            <a:stCxn id="340" idx="3"/>
            <a:endCxn id="345" idx="3"/>
          </p:cNvCxnSpPr>
          <p:nvPr/>
        </p:nvCxnSpPr>
        <p:spPr>
          <a:xfrm>
            <a:off x="8375446" y="2306950"/>
            <a:ext cx="14700" cy="1581300"/>
          </a:xfrm>
          <a:prstGeom prst="bentConnector3">
            <a:avLst>
              <a:gd fmla="val 171976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7"/>
          <p:cNvSpPr txBox="1"/>
          <p:nvPr>
            <p:ph type="title"/>
          </p:nvPr>
        </p:nvSpPr>
        <p:spPr>
          <a:xfrm>
            <a:off x="1942350" y="375150"/>
            <a:ext cx="5259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Process</a:t>
            </a:r>
            <a:endParaRPr/>
          </a:p>
        </p:txBody>
      </p:sp>
      <p:sp>
        <p:nvSpPr>
          <p:cNvPr id="358" name="Google Shape;358;p47"/>
          <p:cNvSpPr/>
          <p:nvPr/>
        </p:nvSpPr>
        <p:spPr>
          <a:xfrm>
            <a:off x="1021209" y="3653025"/>
            <a:ext cx="2102700" cy="52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Monitoring &amp; Optimize Project</a:t>
            </a:r>
            <a:endParaRPr sz="16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9" name="Google Shape;359;p47"/>
          <p:cNvSpPr/>
          <p:nvPr/>
        </p:nvSpPr>
        <p:spPr>
          <a:xfrm>
            <a:off x="1821909" y="3028292"/>
            <a:ext cx="501300" cy="44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endParaRPr b="1" sz="2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60" name="Google Shape;360;p47"/>
          <p:cNvCxnSpPr>
            <a:stCxn id="358" idx="3"/>
          </p:cNvCxnSpPr>
          <p:nvPr/>
        </p:nvCxnSpPr>
        <p:spPr>
          <a:xfrm>
            <a:off x="3123909" y="3915675"/>
            <a:ext cx="53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7"/>
          <p:cNvCxnSpPr>
            <a:stCxn id="359" idx="2"/>
            <a:endCxn id="358" idx="0"/>
          </p:cNvCxnSpPr>
          <p:nvPr/>
        </p:nvCxnSpPr>
        <p:spPr>
          <a:xfrm>
            <a:off x="2072559" y="3474392"/>
            <a:ext cx="0" cy="17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Initiati</a:t>
            </a:r>
            <a:r>
              <a:rPr b="1" lang="en"/>
              <a:t>on</a:t>
            </a:r>
            <a:endParaRPr/>
          </a:p>
        </p:txBody>
      </p:sp>
      <p:sp>
        <p:nvSpPr>
          <p:cNvPr id="367" name="Google Shape;367;p48"/>
          <p:cNvSpPr/>
          <p:nvPr/>
        </p:nvSpPr>
        <p:spPr>
          <a:xfrm>
            <a:off x="6069775" y="375200"/>
            <a:ext cx="2374200" cy="637500"/>
          </a:xfrm>
          <a:prstGeom prst="roundRect">
            <a:avLst>
              <a:gd fmla="val 156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Period: 24 weeks 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Budget:$985,000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68" name="Google Shape;368;p48"/>
          <p:cNvGrpSpPr/>
          <p:nvPr/>
        </p:nvGrpSpPr>
        <p:grpSpPr>
          <a:xfrm>
            <a:off x="4481075" y="1014775"/>
            <a:ext cx="181850" cy="3633600"/>
            <a:chOff x="830450" y="1014775"/>
            <a:chExt cx="181850" cy="3633600"/>
          </a:xfrm>
        </p:grpSpPr>
        <p:cxnSp>
          <p:nvCxnSpPr>
            <p:cNvPr id="369" name="Google Shape;369;p48"/>
            <p:cNvCxnSpPr/>
            <p:nvPr/>
          </p:nvCxnSpPr>
          <p:spPr>
            <a:xfrm flipH="1">
              <a:off x="929050" y="1014775"/>
              <a:ext cx="2400" cy="36336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0" name="Google Shape;370;p48"/>
            <p:cNvSpPr/>
            <p:nvPr/>
          </p:nvSpPr>
          <p:spPr>
            <a:xfrm>
              <a:off x="848200" y="1125550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830450" y="2915983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848192" y="1754054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842283" y="3468300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74" name="Google Shape;374;p48"/>
          <p:cNvSpPr txBox="1"/>
          <p:nvPr/>
        </p:nvSpPr>
        <p:spPr>
          <a:xfrm>
            <a:off x="195250" y="1012700"/>
            <a:ext cx="41043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Scope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and development of the GreenWheel RideE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Creation and execution of a marketing strategy 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Establishment of a manufacturing workflow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Setup of a distribution network.</a:t>
            </a:r>
            <a:endParaRPr b="1"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4759475" y="1655850"/>
            <a:ext cx="4203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Milestone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Completion of design and prototype approval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Finalization of manufacturing processes and production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Launch of the GreenWheel RideE marketing campaign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Official market release of the GreenWheel RideE</a:t>
            </a:r>
            <a:endParaRPr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605625" y="2761950"/>
            <a:ext cx="36939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Deliverable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and development of the GreenWheel RideE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Creation and execution of a marketing strategy 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Establishment of a manufacturing workflow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Setup of a distribution network.</a:t>
            </a:r>
            <a:endParaRPr b="1"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4759475" y="3335250"/>
            <a:ext cx="4203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Stakeholders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GreenWheel Executive Team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Manager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 and Development Teams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Marketing and Sales Teams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Distribution Partners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Regulatory Bodies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Initiati</a:t>
            </a:r>
            <a:r>
              <a:rPr b="1" lang="en"/>
              <a:t>on</a:t>
            </a:r>
            <a:endParaRPr/>
          </a:p>
        </p:txBody>
      </p:sp>
      <p:sp>
        <p:nvSpPr>
          <p:cNvPr id="383" name="Google Shape;383;p49"/>
          <p:cNvSpPr/>
          <p:nvPr/>
        </p:nvSpPr>
        <p:spPr>
          <a:xfrm>
            <a:off x="6069775" y="375200"/>
            <a:ext cx="2374200" cy="637500"/>
          </a:xfrm>
          <a:prstGeom prst="roundRect">
            <a:avLst>
              <a:gd fmla="val 156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Period: 24 weeks 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Budget:$985,000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84" name="Google Shape;384;p49"/>
          <p:cNvGrpSpPr/>
          <p:nvPr/>
        </p:nvGrpSpPr>
        <p:grpSpPr>
          <a:xfrm>
            <a:off x="4481075" y="1014775"/>
            <a:ext cx="181850" cy="3633600"/>
            <a:chOff x="830450" y="1014775"/>
            <a:chExt cx="181850" cy="3633600"/>
          </a:xfrm>
        </p:grpSpPr>
        <p:cxnSp>
          <p:nvCxnSpPr>
            <p:cNvPr id="385" name="Google Shape;385;p49"/>
            <p:cNvCxnSpPr/>
            <p:nvPr/>
          </p:nvCxnSpPr>
          <p:spPr>
            <a:xfrm flipH="1">
              <a:off x="929050" y="1014775"/>
              <a:ext cx="2400" cy="36336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49"/>
            <p:cNvSpPr/>
            <p:nvPr/>
          </p:nvSpPr>
          <p:spPr>
            <a:xfrm>
              <a:off x="848200" y="1125550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830450" y="2915983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848192" y="1830254"/>
              <a:ext cx="164100" cy="177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89" name="Google Shape;389;p49"/>
          <p:cNvSpPr txBox="1"/>
          <p:nvPr/>
        </p:nvSpPr>
        <p:spPr>
          <a:xfrm>
            <a:off x="961300" y="1012700"/>
            <a:ext cx="33384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Approval 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Requirements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GreenWheel Executive Team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Regulatory Compliance Bodies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Financial Stakeholders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…</a:t>
            </a:r>
            <a:endParaRPr b="1"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759475" y="1732050"/>
            <a:ext cx="4203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Assumption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 demand for electric motorbikes will continue to rise.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Regulatory approval for new electric vehicles will be obtained without significant delay.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project will remain within the allocated budget and timeline constraints.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663325" y="2841600"/>
            <a:ext cx="37212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Constrains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Fixed budget and resource allocation.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 entry timing must coincide with peaks in consumer demand.</a:t>
            </a:r>
            <a:endParaRPr sz="1100">
              <a:solidFill>
                <a:srgbClr val="0D0D0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rgbClr val="0D0D0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Compliance with international electric vehicle standards</a:t>
            </a:r>
            <a:endParaRPr b="1"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7" name="Google Shape;397;p50"/>
          <p:cNvSpPr txBox="1"/>
          <p:nvPr>
            <p:ph idx="2" type="title"/>
          </p:nvPr>
        </p:nvSpPr>
        <p:spPr>
          <a:xfrm>
            <a:off x="1441200" y="2262450"/>
            <a:ext cx="6261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Planning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ndraising Business Consulting Toolkit by Slidesgo">
  <a:themeElements>
    <a:clrScheme name="Simple Light">
      <a:dk1>
        <a:srgbClr val="000546"/>
      </a:dk1>
      <a:lt1>
        <a:srgbClr val="F3F4FF"/>
      </a:lt1>
      <a:dk2>
        <a:srgbClr val="B3B7E4"/>
      </a:dk2>
      <a:lt2>
        <a:srgbClr val="999FDB"/>
      </a:lt2>
      <a:accent1>
        <a:srgbClr val="7F84C7"/>
      </a:accent1>
      <a:accent2>
        <a:srgbClr val="696FB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5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